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48" r:id="rId2"/>
  </p:sldMasterIdLst>
  <p:notesMasterIdLst>
    <p:notesMasterId r:id="rId17"/>
  </p:notesMasterIdLst>
  <p:handoutMasterIdLst>
    <p:handoutMasterId r:id="rId18"/>
  </p:handoutMasterIdLst>
  <p:sldIdLst>
    <p:sldId id="263" r:id="rId3"/>
    <p:sldId id="1553" r:id="rId4"/>
    <p:sldId id="1645" r:id="rId5"/>
    <p:sldId id="1621" r:id="rId6"/>
    <p:sldId id="1648" r:id="rId7"/>
    <p:sldId id="1623" r:id="rId8"/>
    <p:sldId id="1626" r:id="rId9"/>
    <p:sldId id="1630" r:id="rId10"/>
    <p:sldId id="1636" r:id="rId11"/>
    <p:sldId id="1651" r:id="rId12"/>
    <p:sldId id="1654" r:id="rId13"/>
    <p:sldId id="1629" r:id="rId14"/>
    <p:sldId id="1628" r:id="rId15"/>
    <p:sldId id="1240" r:id="rId16"/>
  </p:sldIdLst>
  <p:sldSz cx="9144000" cy="5143500" type="screen16x9"/>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026">
          <p15:clr>
            <a:srgbClr val="A4A3A4"/>
          </p15:clr>
        </p15:guide>
        <p15:guide id="2" pos="5602">
          <p15:clr>
            <a:srgbClr val="A4A3A4"/>
          </p15:clr>
        </p15:guide>
        <p15:guide id="3" pos="15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井 史治" initials="坂井" lastIdx="2" clrIdx="0">
    <p:extLst>
      <p:ext uri="{19B8F6BF-5375-455C-9EA6-DF929625EA0E}">
        <p15:presenceInfo xmlns:p15="http://schemas.microsoft.com/office/powerpoint/2012/main" userId="4b58f5dfa9cb77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33CC"/>
    <a:srgbClr val="99CCFF"/>
    <a:srgbClr val="FF66FF"/>
    <a:srgbClr val="FFCCCC"/>
    <a:srgbClr val="FFFF99"/>
    <a:srgbClr val="51F52B"/>
    <a:srgbClr val="29EDF7"/>
    <a:srgbClr val="00B0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1" autoAdjust="0"/>
    <p:restoredTop sz="94955" autoAdjust="0"/>
  </p:normalViewPr>
  <p:slideViewPr>
    <p:cSldViewPr>
      <p:cViewPr varScale="1">
        <p:scale>
          <a:sx n="150" d="100"/>
          <a:sy n="150" d="100"/>
        </p:scale>
        <p:origin x="348" y="108"/>
      </p:cViewPr>
      <p:guideLst>
        <p:guide orient="horz" pos="3026"/>
        <p:guide pos="5602"/>
        <p:guide pos="1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34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D0C6262-3791-4430-B884-9E3CC04CA2F1}"/>
              </a:ext>
            </a:extLst>
          </p:cNvPr>
          <p:cNvSpPr>
            <a:spLocks noGrp="1"/>
          </p:cNvSpPr>
          <p:nvPr>
            <p:ph type="hdr" sz="quarter"/>
          </p:nvPr>
        </p:nvSpPr>
        <p:spPr>
          <a:xfrm>
            <a:off x="1" y="0"/>
            <a:ext cx="2918621" cy="493237"/>
          </a:xfrm>
          <a:prstGeom prst="rect">
            <a:avLst/>
          </a:prstGeom>
        </p:spPr>
        <p:txBody>
          <a:bodyPr vert="horz" lIns="90638" tIns="45319" rIns="90638" bIns="45319" rtlCol="0"/>
          <a:lstStyle>
            <a:lvl1pPr algn="l" eaLnBrk="1" hangingPunct="1">
              <a:defRPr sz="1200">
                <a:ea typeface="ＭＳ Ｐゴシック"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F9978BF2-AE90-4115-B167-CACC798E18BC}"/>
              </a:ext>
            </a:extLst>
          </p:cNvPr>
          <p:cNvSpPr>
            <a:spLocks noGrp="1"/>
          </p:cNvSpPr>
          <p:nvPr>
            <p:ph type="dt" sz="quarter" idx="1"/>
          </p:nvPr>
        </p:nvSpPr>
        <p:spPr>
          <a:xfrm>
            <a:off x="3815572" y="0"/>
            <a:ext cx="2918621" cy="493237"/>
          </a:xfrm>
          <a:prstGeom prst="rect">
            <a:avLst/>
          </a:prstGeom>
        </p:spPr>
        <p:txBody>
          <a:bodyPr vert="horz" lIns="90638" tIns="45319" rIns="90638" bIns="45319" rtlCol="0"/>
          <a:lstStyle>
            <a:lvl1pPr algn="r" eaLnBrk="1" hangingPunct="1">
              <a:defRPr sz="1200">
                <a:ea typeface="ＭＳ Ｐゴシック" charset="-128"/>
              </a:defRPr>
            </a:lvl1pPr>
          </a:lstStyle>
          <a:p>
            <a:pPr>
              <a:defRPr/>
            </a:pPr>
            <a:fld id="{D05C1138-C0E2-45D8-814D-9B6E343E29F1}" type="datetimeFigureOut">
              <a:rPr lang="ja-JP" altLang="en-US"/>
              <a:pPr>
                <a:defRPr/>
              </a:pPr>
              <a:t>2025/2/24</a:t>
            </a:fld>
            <a:endParaRPr lang="ja-JP" altLang="en-US"/>
          </a:p>
        </p:txBody>
      </p:sp>
      <p:sp>
        <p:nvSpPr>
          <p:cNvPr id="4" name="フッター プレースホルダー 3">
            <a:extLst>
              <a:ext uri="{FF2B5EF4-FFF2-40B4-BE49-F238E27FC236}">
                <a16:creationId xmlns:a16="http://schemas.microsoft.com/office/drawing/2014/main" id="{94378DD8-A2DF-438D-8B14-AA02078A8327}"/>
              </a:ext>
            </a:extLst>
          </p:cNvPr>
          <p:cNvSpPr>
            <a:spLocks noGrp="1"/>
          </p:cNvSpPr>
          <p:nvPr>
            <p:ph type="ftr" sz="quarter" idx="2"/>
          </p:nvPr>
        </p:nvSpPr>
        <p:spPr>
          <a:xfrm>
            <a:off x="1" y="9371501"/>
            <a:ext cx="2918621" cy="493236"/>
          </a:xfrm>
          <a:prstGeom prst="rect">
            <a:avLst/>
          </a:prstGeom>
        </p:spPr>
        <p:txBody>
          <a:bodyPr vert="horz" lIns="90638" tIns="45319" rIns="90638" bIns="45319" rtlCol="0" anchor="b"/>
          <a:lstStyle>
            <a:lvl1pPr algn="l" eaLnBrk="1" hangingPunct="1">
              <a:defRPr sz="1200">
                <a:ea typeface="ＭＳ Ｐゴシック"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9F4F7EF3-7485-4C4D-A7AD-32C92CB4CD31}"/>
              </a:ext>
            </a:extLst>
          </p:cNvPr>
          <p:cNvSpPr>
            <a:spLocks noGrp="1"/>
          </p:cNvSpPr>
          <p:nvPr>
            <p:ph type="sldNum" sz="quarter" idx="3"/>
          </p:nvPr>
        </p:nvSpPr>
        <p:spPr>
          <a:xfrm>
            <a:off x="3815572" y="9371501"/>
            <a:ext cx="2918621" cy="493236"/>
          </a:xfrm>
          <a:prstGeom prst="rect">
            <a:avLst/>
          </a:prstGeom>
        </p:spPr>
        <p:txBody>
          <a:bodyPr vert="horz" wrap="square" lIns="90638" tIns="45319" rIns="90638" bIns="45319" numCol="1" anchor="b" anchorCtr="0" compatLnSpc="1">
            <a:prstTxWarp prst="textNoShape">
              <a:avLst/>
            </a:prstTxWarp>
          </a:bodyPr>
          <a:lstStyle>
            <a:lvl1pPr algn="r" eaLnBrk="1" hangingPunct="1">
              <a:defRPr sz="1200" smtClean="0"/>
            </a:lvl1pPr>
          </a:lstStyle>
          <a:p>
            <a:pPr>
              <a:defRPr/>
            </a:pPr>
            <a:fld id="{9FE089B7-0290-4802-B158-EAC3D374CBB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72E5301-85BF-4839-B414-CB75D327881B}"/>
              </a:ext>
            </a:extLst>
          </p:cNvPr>
          <p:cNvSpPr>
            <a:spLocks noGrp="1"/>
          </p:cNvSpPr>
          <p:nvPr>
            <p:ph type="hdr" sz="quarter"/>
          </p:nvPr>
        </p:nvSpPr>
        <p:spPr>
          <a:xfrm>
            <a:off x="1" y="0"/>
            <a:ext cx="2918621" cy="493237"/>
          </a:xfrm>
          <a:prstGeom prst="rect">
            <a:avLst/>
          </a:prstGeom>
        </p:spPr>
        <p:txBody>
          <a:bodyPr vert="horz" lIns="90638" tIns="45319" rIns="90638" bIns="45319" rtlCol="0"/>
          <a:lstStyle>
            <a:lvl1pPr algn="l" eaLnBrk="1" hangingPunct="1">
              <a:defRPr sz="1200">
                <a:ea typeface="ＭＳ Ｐゴシック"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C8D68EA6-4844-4468-BC35-5CFEBBB539EB}"/>
              </a:ext>
            </a:extLst>
          </p:cNvPr>
          <p:cNvSpPr>
            <a:spLocks noGrp="1"/>
          </p:cNvSpPr>
          <p:nvPr>
            <p:ph type="dt" idx="1"/>
          </p:nvPr>
        </p:nvSpPr>
        <p:spPr>
          <a:xfrm>
            <a:off x="3815572" y="0"/>
            <a:ext cx="2918621" cy="493237"/>
          </a:xfrm>
          <a:prstGeom prst="rect">
            <a:avLst/>
          </a:prstGeom>
        </p:spPr>
        <p:txBody>
          <a:bodyPr vert="horz" lIns="90638" tIns="45319" rIns="90638" bIns="45319" rtlCol="0"/>
          <a:lstStyle>
            <a:lvl1pPr algn="r" eaLnBrk="1" hangingPunct="1">
              <a:defRPr sz="1200">
                <a:ea typeface="ＭＳ Ｐゴシック" charset="-128"/>
              </a:defRPr>
            </a:lvl1pPr>
          </a:lstStyle>
          <a:p>
            <a:pPr>
              <a:defRPr/>
            </a:pPr>
            <a:fld id="{5EFF2034-CB3B-4F65-A1D4-01CF06C4E80D}" type="datetimeFigureOut">
              <a:rPr lang="ja-JP" altLang="en-US"/>
              <a:pPr>
                <a:defRPr/>
              </a:pPr>
              <a:t>2025/2/24</a:t>
            </a:fld>
            <a:endParaRPr lang="ja-JP" altLang="en-US"/>
          </a:p>
        </p:txBody>
      </p:sp>
      <p:sp>
        <p:nvSpPr>
          <p:cNvPr id="4" name="スライド イメージ プレースホルダー 3">
            <a:extLst>
              <a:ext uri="{FF2B5EF4-FFF2-40B4-BE49-F238E27FC236}">
                <a16:creationId xmlns:a16="http://schemas.microsoft.com/office/drawing/2014/main" id="{E5FDBC7C-DA05-437C-8DAE-B78CF977D020}"/>
              </a:ext>
            </a:extLst>
          </p:cNvPr>
          <p:cNvSpPr>
            <a:spLocks noGrp="1" noRot="1" noChangeAspect="1"/>
          </p:cNvSpPr>
          <p:nvPr>
            <p:ph type="sldImg" idx="2"/>
          </p:nvPr>
        </p:nvSpPr>
        <p:spPr>
          <a:xfrm>
            <a:off x="84138" y="741363"/>
            <a:ext cx="6572250" cy="3697287"/>
          </a:xfrm>
          <a:prstGeom prst="rect">
            <a:avLst/>
          </a:prstGeom>
          <a:noFill/>
          <a:ln w="12700">
            <a:solidFill>
              <a:prstClr val="black"/>
            </a:solidFill>
          </a:ln>
        </p:spPr>
        <p:txBody>
          <a:bodyPr vert="horz" lIns="90638" tIns="45319" rIns="90638" bIns="45319"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F8C7359-DF2D-4762-AC42-4B95AD84F95B}"/>
              </a:ext>
            </a:extLst>
          </p:cNvPr>
          <p:cNvSpPr>
            <a:spLocks noGrp="1"/>
          </p:cNvSpPr>
          <p:nvPr>
            <p:ph type="body" sz="quarter" idx="3"/>
          </p:nvPr>
        </p:nvSpPr>
        <p:spPr>
          <a:xfrm>
            <a:off x="675462" y="4686538"/>
            <a:ext cx="5384840" cy="4439132"/>
          </a:xfrm>
          <a:prstGeom prst="rect">
            <a:avLst/>
          </a:prstGeom>
        </p:spPr>
        <p:txBody>
          <a:bodyPr vert="horz" lIns="90638" tIns="45319" rIns="90638" bIns="4531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8A158944-325D-42DA-996C-90EEFECFDAAB}"/>
              </a:ext>
            </a:extLst>
          </p:cNvPr>
          <p:cNvSpPr>
            <a:spLocks noGrp="1"/>
          </p:cNvSpPr>
          <p:nvPr>
            <p:ph type="ftr" sz="quarter" idx="4"/>
          </p:nvPr>
        </p:nvSpPr>
        <p:spPr>
          <a:xfrm>
            <a:off x="1" y="9371501"/>
            <a:ext cx="2918621" cy="493236"/>
          </a:xfrm>
          <a:prstGeom prst="rect">
            <a:avLst/>
          </a:prstGeom>
        </p:spPr>
        <p:txBody>
          <a:bodyPr vert="horz" lIns="90638" tIns="45319" rIns="90638" bIns="45319" rtlCol="0" anchor="b"/>
          <a:lstStyle>
            <a:lvl1pPr algn="l" eaLnBrk="1" hangingPunct="1">
              <a:defRPr sz="1200">
                <a:ea typeface="ＭＳ Ｐゴシック"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533F826-95D0-4E21-9666-E8DCBDBC914B}"/>
              </a:ext>
            </a:extLst>
          </p:cNvPr>
          <p:cNvSpPr>
            <a:spLocks noGrp="1"/>
          </p:cNvSpPr>
          <p:nvPr>
            <p:ph type="sldNum" sz="quarter" idx="5"/>
          </p:nvPr>
        </p:nvSpPr>
        <p:spPr>
          <a:xfrm>
            <a:off x="3815572" y="9371501"/>
            <a:ext cx="2918621" cy="493236"/>
          </a:xfrm>
          <a:prstGeom prst="rect">
            <a:avLst/>
          </a:prstGeom>
        </p:spPr>
        <p:txBody>
          <a:bodyPr vert="horz" wrap="square" lIns="90638" tIns="45319" rIns="90638" bIns="45319" numCol="1" anchor="b" anchorCtr="0" compatLnSpc="1">
            <a:prstTxWarp prst="textNoShape">
              <a:avLst/>
            </a:prstTxWarp>
          </a:bodyPr>
          <a:lstStyle>
            <a:lvl1pPr algn="r" eaLnBrk="1" hangingPunct="1">
              <a:defRPr sz="1200" smtClean="0"/>
            </a:lvl1pPr>
          </a:lstStyle>
          <a:p>
            <a:pPr>
              <a:defRPr/>
            </a:pPr>
            <a:fld id="{D23D2FE0-0B84-44E7-81E7-213741DDD07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23D2FE0-0B84-44E7-81E7-213741DDD078}" type="slidenum">
              <a:rPr lang="ja-JP" altLang="en-US" smtClean="0"/>
              <a:pPr>
                <a:defRPr/>
              </a:pPr>
              <a:t>2</a:t>
            </a:fld>
            <a:endParaRPr lang="ja-JP" altLang="en-US"/>
          </a:p>
        </p:txBody>
      </p:sp>
    </p:spTree>
    <p:extLst>
      <p:ext uri="{BB962C8B-B14F-4D97-AF65-F5344CB8AC3E}">
        <p14:creationId xmlns:p14="http://schemas.microsoft.com/office/powerpoint/2010/main" val="392527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AEB0D-79C0-67BD-C9B6-9F97DD05B1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532138-AC17-392F-F447-228001DCEF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6AD193-A346-8271-9924-33A4EEF5FE0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8346705-EAA5-1279-BE03-7CF0F8909643}"/>
              </a:ext>
            </a:extLst>
          </p:cNvPr>
          <p:cNvSpPr>
            <a:spLocks noGrp="1"/>
          </p:cNvSpPr>
          <p:nvPr>
            <p:ph type="sldNum" sz="quarter" idx="5"/>
          </p:nvPr>
        </p:nvSpPr>
        <p:spPr/>
        <p:txBody>
          <a:bodyPr/>
          <a:lstStyle/>
          <a:p>
            <a:pPr>
              <a:defRPr/>
            </a:pPr>
            <a:fld id="{D23D2FE0-0B84-44E7-81E7-213741DDD078}" type="slidenum">
              <a:rPr lang="ja-JP" altLang="en-US" smtClean="0"/>
              <a:pPr>
                <a:defRPr/>
              </a:pPr>
              <a:t>3</a:t>
            </a:fld>
            <a:endParaRPr lang="ja-JP" altLang="en-US"/>
          </a:p>
        </p:txBody>
      </p:sp>
    </p:spTree>
    <p:extLst>
      <p:ext uri="{BB962C8B-B14F-4D97-AF65-F5344CB8AC3E}">
        <p14:creationId xmlns:p14="http://schemas.microsoft.com/office/powerpoint/2010/main" val="257535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23D2FE0-0B84-44E7-81E7-213741DDD078}" type="slidenum">
              <a:rPr lang="ja-JP" altLang="en-US" smtClean="0"/>
              <a:pPr>
                <a:defRPr/>
              </a:pPr>
              <a:t>12</a:t>
            </a:fld>
            <a:endParaRPr lang="ja-JP" altLang="en-US"/>
          </a:p>
        </p:txBody>
      </p:sp>
    </p:spTree>
    <p:extLst>
      <p:ext uri="{BB962C8B-B14F-4D97-AF65-F5344CB8AC3E}">
        <p14:creationId xmlns:p14="http://schemas.microsoft.com/office/powerpoint/2010/main" val="381135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grpSp>
        <p:nvGrpSpPr>
          <p:cNvPr id="5" name="グループ化 1">
            <a:extLst>
              <a:ext uri="{FF2B5EF4-FFF2-40B4-BE49-F238E27FC236}">
                <a16:creationId xmlns:a16="http://schemas.microsoft.com/office/drawing/2014/main" id="{93EBFE04-7336-479C-B282-E86ABC840F34}"/>
              </a:ext>
            </a:extLst>
          </p:cNvPr>
          <p:cNvGrpSpPr>
            <a:grpSpLocks/>
          </p:cNvGrpSpPr>
          <p:nvPr userDrawn="1"/>
        </p:nvGrpSpPr>
        <p:grpSpPr bwMode="auto">
          <a:xfrm>
            <a:off x="1619250" y="2525713"/>
            <a:ext cx="5932488" cy="46037"/>
            <a:chOff x="1501602" y="2450148"/>
            <a:chExt cx="6696745" cy="45719"/>
          </a:xfrm>
        </p:grpSpPr>
        <p:sp>
          <p:nvSpPr>
            <p:cNvPr id="6" name="正方形/長方形 5">
              <a:extLst>
                <a:ext uri="{FF2B5EF4-FFF2-40B4-BE49-F238E27FC236}">
                  <a16:creationId xmlns:a16="http://schemas.microsoft.com/office/drawing/2014/main" id="{6AF8504D-1686-4341-8331-0B03FF3FF120}"/>
                </a:ext>
              </a:extLst>
            </p:cNvPr>
            <p:cNvSpPr/>
            <p:nvPr/>
          </p:nvSpPr>
          <p:spPr>
            <a:xfrm flipV="1">
              <a:off x="1501602" y="2450148"/>
              <a:ext cx="6696745" cy="45719"/>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a:extLst>
                <a:ext uri="{FF2B5EF4-FFF2-40B4-BE49-F238E27FC236}">
                  <a16:creationId xmlns:a16="http://schemas.microsoft.com/office/drawing/2014/main" id="{3634B01B-2CD0-4353-A367-5BE8142B07F2}"/>
                </a:ext>
              </a:extLst>
            </p:cNvPr>
            <p:cNvSpPr/>
            <p:nvPr/>
          </p:nvSpPr>
          <p:spPr>
            <a:xfrm flipV="1">
              <a:off x="1501602" y="2450148"/>
              <a:ext cx="858374" cy="45719"/>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410756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DCDE6-FC2F-44D7-9A1E-BB51F77F649C}"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189747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0" y="342900"/>
            <a:ext cx="2949179"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0" y="1543050"/>
            <a:ext cx="2949179" cy="2858691"/>
          </a:xfrm>
        </p:spPr>
        <p:txBody>
          <a:bodyPr/>
          <a:lstStyle>
            <a:lvl1pPr marL="0" indent="0">
              <a:buNone/>
              <a:defRPr sz="1200"/>
            </a:lvl1pPr>
            <a:lvl2pPr marL="342910" indent="0">
              <a:buNone/>
              <a:defRPr sz="1050"/>
            </a:lvl2pPr>
            <a:lvl3pPr marL="685820" indent="0">
              <a:buNone/>
              <a:defRPr sz="900"/>
            </a:lvl3pPr>
            <a:lvl4pPr marL="1028729" indent="0">
              <a:buNone/>
              <a:defRPr sz="750"/>
            </a:lvl4pPr>
            <a:lvl5pPr marL="1371638" indent="0">
              <a:buNone/>
              <a:defRPr sz="750"/>
            </a:lvl5pPr>
            <a:lvl6pPr marL="1714547" indent="0">
              <a:buNone/>
              <a:defRPr sz="750"/>
            </a:lvl6pPr>
            <a:lvl7pPr marL="2057458" indent="0">
              <a:buNone/>
              <a:defRPr sz="750"/>
            </a:lvl7pPr>
            <a:lvl8pPr marL="2400367" indent="0">
              <a:buNone/>
              <a:defRPr sz="750"/>
            </a:lvl8pPr>
            <a:lvl9pPr marL="274327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99837C-5956-4361-94F0-24E645E399F9}"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110214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0" y="342900"/>
            <a:ext cx="2949179"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740571"/>
            <a:ext cx="4629150" cy="3655219"/>
          </a:xfrm>
        </p:spPr>
        <p:txBody>
          <a:bodyPr anchor="t"/>
          <a:lstStyle>
            <a:lvl1pPr marL="0" indent="0">
              <a:buNone/>
              <a:defRPr sz="2400"/>
            </a:lvl1pPr>
            <a:lvl2pPr marL="342910" indent="0">
              <a:buNone/>
              <a:defRPr sz="2100"/>
            </a:lvl2pPr>
            <a:lvl3pPr marL="685820" indent="0">
              <a:buNone/>
              <a:defRPr sz="1800"/>
            </a:lvl3pPr>
            <a:lvl4pPr marL="1028729" indent="0">
              <a:buNone/>
              <a:defRPr sz="1500"/>
            </a:lvl4pPr>
            <a:lvl5pPr marL="1371638" indent="0">
              <a:buNone/>
              <a:defRPr sz="1500"/>
            </a:lvl5pPr>
            <a:lvl6pPr marL="1714547" indent="0">
              <a:buNone/>
              <a:defRPr sz="1500"/>
            </a:lvl6pPr>
            <a:lvl7pPr marL="2057458" indent="0">
              <a:buNone/>
              <a:defRPr sz="1500"/>
            </a:lvl7pPr>
            <a:lvl8pPr marL="2400367" indent="0">
              <a:buNone/>
              <a:defRPr sz="1500"/>
            </a:lvl8pPr>
            <a:lvl9pPr marL="2743277"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0" y="1543050"/>
            <a:ext cx="2949179" cy="2858691"/>
          </a:xfrm>
        </p:spPr>
        <p:txBody>
          <a:bodyPr/>
          <a:lstStyle>
            <a:lvl1pPr marL="0" indent="0">
              <a:buNone/>
              <a:defRPr sz="1200"/>
            </a:lvl1pPr>
            <a:lvl2pPr marL="342910" indent="0">
              <a:buNone/>
              <a:defRPr sz="1050"/>
            </a:lvl2pPr>
            <a:lvl3pPr marL="685820" indent="0">
              <a:buNone/>
              <a:defRPr sz="900"/>
            </a:lvl3pPr>
            <a:lvl4pPr marL="1028729" indent="0">
              <a:buNone/>
              <a:defRPr sz="750"/>
            </a:lvl4pPr>
            <a:lvl5pPr marL="1371638" indent="0">
              <a:buNone/>
              <a:defRPr sz="750"/>
            </a:lvl5pPr>
            <a:lvl6pPr marL="1714547" indent="0">
              <a:buNone/>
              <a:defRPr sz="750"/>
            </a:lvl6pPr>
            <a:lvl7pPr marL="2057458" indent="0">
              <a:buNone/>
              <a:defRPr sz="750"/>
            </a:lvl7pPr>
            <a:lvl8pPr marL="2400367" indent="0">
              <a:buNone/>
              <a:defRPr sz="750"/>
            </a:lvl8pPr>
            <a:lvl9pPr marL="274327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886C7D-D487-4B33-958A-74D2F0052A6F}"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347430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16A0D9-A35F-45AE-81B2-153533B1463F}"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131360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7BC707-D1D0-4016-B613-67FA7C3AE005}"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323007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grpSp>
        <p:nvGrpSpPr>
          <p:cNvPr id="3" name="グループ化 3">
            <a:extLst>
              <a:ext uri="{FF2B5EF4-FFF2-40B4-BE49-F238E27FC236}">
                <a16:creationId xmlns:a16="http://schemas.microsoft.com/office/drawing/2014/main" id="{F1C5431B-65DC-4DE2-9BA2-07C97B6FC0B1}"/>
              </a:ext>
            </a:extLst>
          </p:cNvPr>
          <p:cNvGrpSpPr>
            <a:grpSpLocks/>
          </p:cNvGrpSpPr>
          <p:nvPr userDrawn="1"/>
        </p:nvGrpSpPr>
        <p:grpSpPr bwMode="auto">
          <a:xfrm>
            <a:off x="250825" y="744538"/>
            <a:ext cx="8642350" cy="46037"/>
            <a:chOff x="1501602" y="2450148"/>
            <a:chExt cx="6696745" cy="45719"/>
          </a:xfrm>
        </p:grpSpPr>
        <p:sp>
          <p:nvSpPr>
            <p:cNvPr id="4" name="正方形/長方形 3">
              <a:extLst>
                <a:ext uri="{FF2B5EF4-FFF2-40B4-BE49-F238E27FC236}">
                  <a16:creationId xmlns:a16="http://schemas.microsoft.com/office/drawing/2014/main" id="{59258C11-1F00-48F5-8B23-85BA46025546}"/>
                </a:ext>
              </a:extLst>
            </p:cNvPr>
            <p:cNvSpPr/>
            <p:nvPr/>
          </p:nvSpPr>
          <p:spPr>
            <a:xfrm flipV="1">
              <a:off x="1501602" y="2450148"/>
              <a:ext cx="6696745" cy="45719"/>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a:extLst>
                <a:ext uri="{FF2B5EF4-FFF2-40B4-BE49-F238E27FC236}">
                  <a16:creationId xmlns:a16="http://schemas.microsoft.com/office/drawing/2014/main" id="{81011425-8D41-4B65-BD13-54F104CC0675}"/>
                </a:ext>
              </a:extLst>
            </p:cNvPr>
            <p:cNvSpPr/>
            <p:nvPr/>
          </p:nvSpPr>
          <p:spPr>
            <a:xfrm flipV="1">
              <a:off x="1501602" y="2450148"/>
              <a:ext cx="858620" cy="45719"/>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 name="スライド番号プレースホルダー 5">
            <a:extLst>
              <a:ext uri="{FF2B5EF4-FFF2-40B4-BE49-F238E27FC236}">
                <a16:creationId xmlns:a16="http://schemas.microsoft.com/office/drawing/2014/main" id="{5ADD7425-222E-47BC-D5DD-91E7789C37FA}"/>
              </a:ext>
            </a:extLst>
          </p:cNvPr>
          <p:cNvSpPr txBox="1">
            <a:spLocks/>
          </p:cNvSpPr>
          <p:nvPr userDrawn="1"/>
        </p:nvSpPr>
        <p:spPr>
          <a:xfrm>
            <a:off x="6956425" y="4899025"/>
            <a:ext cx="2133600" cy="274638"/>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0" fontAlgn="base" hangingPunct="0">
              <a:spcBef>
                <a:spcPct val="0"/>
              </a:spcBef>
              <a:spcAft>
                <a:spcPct val="0"/>
              </a:spcAft>
              <a:defRPr kumimoji="1" sz="1200" kern="1200" smtClean="0">
                <a:solidFill>
                  <a:srgbClr val="A6A6A6"/>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defRPr/>
            </a:pPr>
            <a:fld id="{885771E5-57A4-4051-805C-9DCE6794E466}" type="slidenum">
              <a:rPr lang="ja-JP" altLang="en-US" smtClean="0"/>
              <a:pPr>
                <a:defRPr/>
              </a:pPr>
              <a:t>‹#›</a:t>
            </a:fld>
            <a:endParaRPr lang="ja-JP" altLang="en-US" dirty="0"/>
          </a:p>
        </p:txBody>
      </p:sp>
      <p:sp>
        <p:nvSpPr>
          <p:cNvPr id="2" name="テキスト ボックス 7">
            <a:extLst>
              <a:ext uri="{FF2B5EF4-FFF2-40B4-BE49-F238E27FC236}">
                <a16:creationId xmlns:a16="http://schemas.microsoft.com/office/drawing/2014/main" id="{1B5E8EEC-2B69-9209-8F35-BAA98580F42A}"/>
              </a:ext>
            </a:extLst>
          </p:cNvPr>
          <p:cNvSpPr txBox="1">
            <a:spLocks noChangeArrowheads="1"/>
          </p:cNvSpPr>
          <p:nvPr userDrawn="1"/>
        </p:nvSpPr>
        <p:spPr bwMode="auto">
          <a:xfrm>
            <a:off x="0" y="4909434"/>
            <a:ext cx="1235433" cy="215444"/>
          </a:xfrm>
          <a:prstGeom prst="rect">
            <a:avLst/>
          </a:prstGeom>
          <a:noFill/>
          <a:ln>
            <a:noFill/>
          </a:ln>
        </p:spPr>
        <p:txBody>
          <a:bodyPr wrap="squar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en-US" altLang="ja-JP" sz="800" dirty="0">
                <a:solidFill>
                  <a:schemeClr val="bg1">
                    <a:lumMod val="50000"/>
                  </a:schemeClr>
                </a:solidFill>
              </a:rPr>
              <a:t> (C) 2025 </a:t>
            </a:r>
            <a:r>
              <a:rPr lang="en-US" altLang="ja-JP" sz="800" dirty="0">
                <a:solidFill>
                  <a:schemeClr val="bg1">
                    <a:lumMod val="50000"/>
                  </a:schemeClr>
                </a:solidFill>
                <a:latin typeface="Arial" panose="020B0604020202020204" pitchFamily="34" charset="0"/>
                <a:cs typeface="Arial" panose="020B0604020202020204" pitchFamily="34" charset="0"/>
              </a:rPr>
              <a:t>JTIA/JTEA</a:t>
            </a:r>
            <a:endParaRPr lang="ja-JP" altLang="en-US" sz="800" dirty="0">
              <a:solidFill>
                <a:schemeClr val="bg1">
                  <a:lumMod val="50000"/>
                </a:schemeClr>
              </a:solidFill>
            </a:endParaRPr>
          </a:p>
        </p:txBody>
      </p:sp>
    </p:spTree>
    <p:extLst>
      <p:ext uri="{BB962C8B-B14F-4D97-AF65-F5344CB8AC3E}">
        <p14:creationId xmlns:p14="http://schemas.microsoft.com/office/powerpoint/2010/main" val="164610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3" name="グループ化 3">
            <a:extLst>
              <a:ext uri="{FF2B5EF4-FFF2-40B4-BE49-F238E27FC236}">
                <a16:creationId xmlns:a16="http://schemas.microsoft.com/office/drawing/2014/main" id="{F1C5431B-65DC-4DE2-9BA2-07C97B6FC0B1}"/>
              </a:ext>
            </a:extLst>
          </p:cNvPr>
          <p:cNvGrpSpPr>
            <a:grpSpLocks/>
          </p:cNvGrpSpPr>
          <p:nvPr userDrawn="1"/>
        </p:nvGrpSpPr>
        <p:grpSpPr bwMode="auto">
          <a:xfrm>
            <a:off x="250825" y="744538"/>
            <a:ext cx="8642350" cy="46037"/>
            <a:chOff x="1501602" y="2450148"/>
            <a:chExt cx="6696745" cy="45719"/>
          </a:xfrm>
        </p:grpSpPr>
        <p:sp>
          <p:nvSpPr>
            <p:cNvPr id="4" name="正方形/長方形 3">
              <a:extLst>
                <a:ext uri="{FF2B5EF4-FFF2-40B4-BE49-F238E27FC236}">
                  <a16:creationId xmlns:a16="http://schemas.microsoft.com/office/drawing/2014/main" id="{59258C11-1F00-48F5-8B23-85BA46025546}"/>
                </a:ext>
              </a:extLst>
            </p:cNvPr>
            <p:cNvSpPr/>
            <p:nvPr/>
          </p:nvSpPr>
          <p:spPr>
            <a:xfrm flipV="1">
              <a:off x="1501602" y="2450148"/>
              <a:ext cx="6696745" cy="45719"/>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a:extLst>
                <a:ext uri="{FF2B5EF4-FFF2-40B4-BE49-F238E27FC236}">
                  <a16:creationId xmlns:a16="http://schemas.microsoft.com/office/drawing/2014/main" id="{81011425-8D41-4B65-BD13-54F104CC0675}"/>
                </a:ext>
              </a:extLst>
            </p:cNvPr>
            <p:cNvSpPr/>
            <p:nvPr/>
          </p:nvSpPr>
          <p:spPr>
            <a:xfrm flipV="1">
              <a:off x="1501602" y="2450148"/>
              <a:ext cx="858620" cy="45719"/>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 name="スライド番号プレースホルダー 5">
            <a:extLst>
              <a:ext uri="{FF2B5EF4-FFF2-40B4-BE49-F238E27FC236}">
                <a16:creationId xmlns:a16="http://schemas.microsoft.com/office/drawing/2014/main" id="{5ADD7425-222E-47BC-D5DD-91E7789C37FA}"/>
              </a:ext>
            </a:extLst>
          </p:cNvPr>
          <p:cNvSpPr txBox="1">
            <a:spLocks/>
          </p:cNvSpPr>
          <p:nvPr userDrawn="1"/>
        </p:nvSpPr>
        <p:spPr>
          <a:xfrm>
            <a:off x="6956425" y="4899025"/>
            <a:ext cx="2133600" cy="274638"/>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0" fontAlgn="base" hangingPunct="0">
              <a:spcBef>
                <a:spcPct val="0"/>
              </a:spcBef>
              <a:spcAft>
                <a:spcPct val="0"/>
              </a:spcAft>
              <a:defRPr kumimoji="1" sz="1200" kern="1200" smtClean="0">
                <a:solidFill>
                  <a:srgbClr val="A6A6A6"/>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defRPr/>
            </a:pPr>
            <a:fld id="{885771E5-57A4-4051-805C-9DCE6794E466}" type="slidenum">
              <a:rPr lang="ja-JP" altLang="en-US" smtClean="0"/>
              <a:pPr>
                <a:defRPr/>
              </a:pPr>
              <a:t>‹#›</a:t>
            </a:fld>
            <a:endParaRPr lang="ja-JP" altLang="en-US" dirty="0"/>
          </a:p>
        </p:txBody>
      </p:sp>
    </p:spTree>
    <p:extLst>
      <p:ext uri="{BB962C8B-B14F-4D97-AF65-F5344CB8AC3E}">
        <p14:creationId xmlns:p14="http://schemas.microsoft.com/office/powerpoint/2010/main" val="238106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2900"/>
            <a:ext cx="8229600" cy="1028700"/>
          </a:xfrm>
        </p:spPr>
        <p:txBody>
          <a:bodyPr/>
          <a:lstStyle>
            <a:lvl1pPr>
              <a:defRPr>
                <a:solidFill>
                  <a:schemeClr val="tx1"/>
                </a:solidFill>
              </a:defRPr>
            </a:lvl1pPr>
          </a:lstStyle>
          <a:p>
            <a:r>
              <a:rPr lang="ja-JP" altLang="en-US" dirty="0"/>
              <a:t>マスター タイトルの書式設定</a:t>
            </a:r>
          </a:p>
        </p:txBody>
      </p:sp>
      <p:sp>
        <p:nvSpPr>
          <p:cNvPr id="3" name="表プレースホルダー 2"/>
          <p:cNvSpPr>
            <a:spLocks noGrp="1"/>
          </p:cNvSpPr>
          <p:nvPr>
            <p:ph type="tbl" idx="1"/>
          </p:nvPr>
        </p:nvSpPr>
        <p:spPr>
          <a:xfrm>
            <a:off x="457200" y="1485900"/>
            <a:ext cx="8229600" cy="2914650"/>
          </a:xfrm>
        </p:spPr>
        <p:txBody>
          <a:bodyPr/>
          <a:lstStyle/>
          <a:p>
            <a:pPr lvl="0"/>
            <a:endParaRPr lang="ja-JP" altLang="en-US" noProof="0" dirty="0"/>
          </a:p>
        </p:txBody>
      </p:sp>
      <p:sp>
        <p:nvSpPr>
          <p:cNvPr id="9" name="スライド番号プレースホルダー 5">
            <a:extLst>
              <a:ext uri="{FF2B5EF4-FFF2-40B4-BE49-F238E27FC236}">
                <a16:creationId xmlns:a16="http://schemas.microsoft.com/office/drawing/2014/main" id="{9BB178E6-B390-A164-7378-12885CE360D9}"/>
              </a:ext>
            </a:extLst>
          </p:cNvPr>
          <p:cNvSpPr txBox="1">
            <a:spLocks/>
          </p:cNvSpPr>
          <p:nvPr userDrawn="1"/>
        </p:nvSpPr>
        <p:spPr>
          <a:xfrm>
            <a:off x="6956425" y="4899025"/>
            <a:ext cx="2133600" cy="274638"/>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0" fontAlgn="base" hangingPunct="0">
              <a:spcBef>
                <a:spcPct val="0"/>
              </a:spcBef>
              <a:spcAft>
                <a:spcPct val="0"/>
              </a:spcAft>
              <a:defRPr kumimoji="1" sz="1200" kern="1200" smtClean="0">
                <a:solidFill>
                  <a:srgbClr val="A6A6A6"/>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defRPr/>
            </a:pPr>
            <a:fld id="{885771E5-57A4-4051-805C-9DCE6794E466}" type="slidenum">
              <a:rPr lang="ja-JP" altLang="en-US" smtClean="0"/>
              <a:pPr>
                <a:defRPr/>
              </a:pPr>
              <a:t>‹#›</a:t>
            </a:fld>
            <a:endParaRPr lang="ja-JP" altLang="en-US"/>
          </a:p>
        </p:txBody>
      </p:sp>
      <p:grpSp>
        <p:nvGrpSpPr>
          <p:cNvPr id="4" name="グループ化 3">
            <a:extLst>
              <a:ext uri="{FF2B5EF4-FFF2-40B4-BE49-F238E27FC236}">
                <a16:creationId xmlns:a16="http://schemas.microsoft.com/office/drawing/2014/main" id="{1AC880F7-2E84-4954-7747-65A3E4F1A81D}"/>
              </a:ext>
            </a:extLst>
          </p:cNvPr>
          <p:cNvGrpSpPr>
            <a:grpSpLocks/>
          </p:cNvGrpSpPr>
          <p:nvPr userDrawn="1"/>
        </p:nvGrpSpPr>
        <p:grpSpPr bwMode="auto">
          <a:xfrm>
            <a:off x="250825" y="744538"/>
            <a:ext cx="8642350" cy="46037"/>
            <a:chOff x="1501602" y="2450148"/>
            <a:chExt cx="6696745" cy="45719"/>
          </a:xfrm>
        </p:grpSpPr>
        <p:sp>
          <p:nvSpPr>
            <p:cNvPr id="5" name="正方形/長方形 4">
              <a:extLst>
                <a:ext uri="{FF2B5EF4-FFF2-40B4-BE49-F238E27FC236}">
                  <a16:creationId xmlns:a16="http://schemas.microsoft.com/office/drawing/2014/main" id="{D0E865A4-2858-DCA7-D8F4-C1216F01A1D7}"/>
                </a:ext>
              </a:extLst>
            </p:cNvPr>
            <p:cNvSpPr/>
            <p:nvPr/>
          </p:nvSpPr>
          <p:spPr>
            <a:xfrm flipV="1">
              <a:off x="1501602" y="2450148"/>
              <a:ext cx="6696745" cy="45719"/>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a:extLst>
                <a:ext uri="{FF2B5EF4-FFF2-40B4-BE49-F238E27FC236}">
                  <a16:creationId xmlns:a16="http://schemas.microsoft.com/office/drawing/2014/main" id="{D0C2D5A3-35FA-2105-21A9-67C8D2179DF2}"/>
                </a:ext>
              </a:extLst>
            </p:cNvPr>
            <p:cNvSpPr/>
            <p:nvPr/>
          </p:nvSpPr>
          <p:spPr>
            <a:xfrm flipV="1">
              <a:off x="1501602" y="2450148"/>
              <a:ext cx="858620" cy="45719"/>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17342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41772"/>
            <a:ext cx="77724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1" y="2701528"/>
            <a:ext cx="6858000" cy="1241822"/>
          </a:xfrm>
        </p:spPr>
        <p:txBody>
          <a:bodyPr/>
          <a:lstStyle>
            <a:lvl1pPr marL="0" indent="0" algn="ctr">
              <a:buNone/>
              <a:defRPr sz="1800"/>
            </a:lvl1pPr>
            <a:lvl2pPr marL="342910" indent="0" algn="ctr">
              <a:buNone/>
              <a:defRPr sz="1500"/>
            </a:lvl2pPr>
            <a:lvl3pPr marL="685820" indent="0" algn="ctr">
              <a:buNone/>
              <a:defRPr sz="1350"/>
            </a:lvl3pPr>
            <a:lvl4pPr marL="1028729" indent="0" algn="ctr">
              <a:buNone/>
              <a:defRPr sz="1200"/>
            </a:lvl4pPr>
            <a:lvl5pPr marL="1371638" indent="0" algn="ctr">
              <a:buNone/>
              <a:defRPr sz="1200"/>
            </a:lvl5pPr>
            <a:lvl6pPr marL="1714547" indent="0" algn="ctr">
              <a:buNone/>
              <a:defRPr sz="1200"/>
            </a:lvl6pPr>
            <a:lvl7pPr marL="2057458" indent="0" algn="ctr">
              <a:buNone/>
              <a:defRPr sz="1200"/>
            </a:lvl7pPr>
            <a:lvl8pPr marL="2400367" indent="0" algn="ctr">
              <a:buNone/>
              <a:defRPr sz="1200"/>
            </a:lvl8pPr>
            <a:lvl9pPr marL="2743277"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A9BF3-E8F5-4C1D-923C-9E5571CBED3E}"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294531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FCED36-6A82-47F8-9FC3-C9A31FD47181}"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80415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10" indent="0">
              <a:buNone/>
              <a:defRPr sz="1500">
                <a:solidFill>
                  <a:schemeClr val="tx1">
                    <a:tint val="75000"/>
                  </a:schemeClr>
                </a:solidFill>
              </a:defRPr>
            </a:lvl2pPr>
            <a:lvl3pPr marL="685820" indent="0">
              <a:buNone/>
              <a:defRPr sz="1350">
                <a:solidFill>
                  <a:schemeClr val="tx1">
                    <a:tint val="75000"/>
                  </a:schemeClr>
                </a:solidFill>
              </a:defRPr>
            </a:lvl3pPr>
            <a:lvl4pPr marL="1028729" indent="0">
              <a:buNone/>
              <a:defRPr sz="1200">
                <a:solidFill>
                  <a:schemeClr val="tx1">
                    <a:tint val="75000"/>
                  </a:schemeClr>
                </a:solidFill>
              </a:defRPr>
            </a:lvl4pPr>
            <a:lvl5pPr marL="1371638" indent="0">
              <a:buNone/>
              <a:defRPr sz="1200">
                <a:solidFill>
                  <a:schemeClr val="tx1">
                    <a:tint val="75000"/>
                  </a:schemeClr>
                </a:solidFill>
              </a:defRPr>
            </a:lvl5pPr>
            <a:lvl6pPr marL="1714547" indent="0">
              <a:buNone/>
              <a:defRPr sz="1200">
                <a:solidFill>
                  <a:schemeClr val="tx1">
                    <a:tint val="75000"/>
                  </a:schemeClr>
                </a:solidFill>
              </a:defRPr>
            </a:lvl6pPr>
            <a:lvl7pPr marL="2057458" indent="0">
              <a:buNone/>
              <a:defRPr sz="1200">
                <a:solidFill>
                  <a:schemeClr val="tx1">
                    <a:tint val="75000"/>
                  </a:schemeClr>
                </a:solidFill>
              </a:defRPr>
            </a:lvl7pPr>
            <a:lvl8pPr marL="2400367" indent="0">
              <a:buNone/>
              <a:defRPr sz="1200">
                <a:solidFill>
                  <a:schemeClr val="tx1">
                    <a:tint val="75000"/>
                  </a:schemeClr>
                </a:solidFill>
              </a:defRPr>
            </a:lvl8pPr>
            <a:lvl9pPr marL="2743277"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9C5E02-F03C-4EBD-BA9B-16A78C599830}"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110606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0D9C0B-4844-4ECA-96B4-DD1729A41456}"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237336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10" indent="0">
              <a:buNone/>
              <a:defRPr sz="1500" b="1"/>
            </a:lvl2pPr>
            <a:lvl3pPr marL="685820" indent="0">
              <a:buNone/>
              <a:defRPr sz="1350" b="1"/>
            </a:lvl3pPr>
            <a:lvl4pPr marL="1028729" indent="0">
              <a:buNone/>
              <a:defRPr sz="1200" b="1"/>
            </a:lvl4pPr>
            <a:lvl5pPr marL="1371638" indent="0">
              <a:buNone/>
              <a:defRPr sz="1200" b="1"/>
            </a:lvl5pPr>
            <a:lvl6pPr marL="1714547" indent="0">
              <a:buNone/>
              <a:defRPr sz="1200" b="1"/>
            </a:lvl6pPr>
            <a:lvl7pPr marL="2057458" indent="0">
              <a:buNone/>
              <a:defRPr sz="1200" b="1"/>
            </a:lvl7pPr>
            <a:lvl8pPr marL="2400367" indent="0">
              <a:buNone/>
              <a:defRPr sz="1200" b="1"/>
            </a:lvl8pPr>
            <a:lvl9pPr marL="2743277"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10" indent="0">
              <a:buNone/>
              <a:defRPr sz="1500" b="1"/>
            </a:lvl2pPr>
            <a:lvl3pPr marL="685820" indent="0">
              <a:buNone/>
              <a:defRPr sz="1350" b="1"/>
            </a:lvl3pPr>
            <a:lvl4pPr marL="1028729" indent="0">
              <a:buNone/>
              <a:defRPr sz="1200" b="1"/>
            </a:lvl4pPr>
            <a:lvl5pPr marL="1371638" indent="0">
              <a:buNone/>
              <a:defRPr sz="1200" b="1"/>
            </a:lvl5pPr>
            <a:lvl6pPr marL="1714547" indent="0">
              <a:buNone/>
              <a:defRPr sz="1200" b="1"/>
            </a:lvl6pPr>
            <a:lvl7pPr marL="2057458" indent="0">
              <a:buNone/>
              <a:defRPr sz="1200" b="1"/>
            </a:lvl7pPr>
            <a:lvl8pPr marL="2400367" indent="0">
              <a:buNone/>
              <a:defRPr sz="1200" b="1"/>
            </a:lvl8pPr>
            <a:lvl9pPr marL="2743277"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BE78A7-FF95-4BA9-A1E1-574B9955FC1E}" type="datetime1">
              <a:rPr kumimoji="1" lang="ja-JP" altLang="en-US" smtClean="0"/>
              <a:t>2025/2/24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8184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2EC0ADB-782A-4116-985A-C1601A301FB4}" type="datetime1">
              <a:rPr kumimoji="1" lang="ja-JP" altLang="en-US" smtClean="0"/>
              <a:t>2025/2/24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1640351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3" descr="http://gw.jsif.jp/cgi-bin/dneo/zdoc.cgi?cmd=docdispattach&amp;id=21485&amp;folder=2842&amp;fno=1&amp;filename=%E3%83%AD%E3%82%B4%E3%82%BF%E3%82%A4%E3%83%97%EF%BC%88%EF%BC%A2%EF%BC%AF%EF%BC%AB%EF%BC%A5%EF%BC%AE%EF%BC%89-%E5%A4%A7.gif">
            <a:extLst>
              <a:ext uri="{FF2B5EF4-FFF2-40B4-BE49-F238E27FC236}">
                <a16:creationId xmlns:a16="http://schemas.microsoft.com/office/drawing/2014/main" id="{C5F99D13-E133-4C97-BCCA-9D80C3DF3AAC}"/>
              </a:ext>
            </a:extLst>
          </p:cNvPr>
          <p:cNvSpPr>
            <a:spLocks noChangeAspect="1" noChangeArrowheads="1"/>
          </p:cNvSpPr>
          <p:nvPr userDrawn="1"/>
        </p:nvSpPr>
        <p:spPr bwMode="auto">
          <a:xfrm>
            <a:off x="144463" y="-136525"/>
            <a:ext cx="298450" cy="298450"/>
          </a:xfrm>
          <a:prstGeom prst="rect">
            <a:avLst/>
          </a:prstGeom>
          <a:noFill/>
          <a:ln>
            <a:noFill/>
          </a:ln>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defRPr/>
            </a:pPr>
            <a:endParaRPr lang="ja-JP" altLang="en-US"/>
          </a:p>
        </p:txBody>
      </p:sp>
      <p:sp>
        <p:nvSpPr>
          <p:cNvPr id="1027" name="AutoShape 15" descr="http://gw.jsif.jp/cgi-bin/dneo/zdoc.cgi?cmd=docdispattach&amp;id=21485&amp;folder=2842&amp;fno=1&amp;filename=%E3%83%AD%E3%82%B4%E3%82%BF%E3%82%A4%E3%83%97%EF%BC%88%EF%BC%A2%EF%BC%AF%EF%BC%AB%EF%BC%A5%EF%BC%AE%EF%BC%89-%E5%A4%A7.gif">
            <a:extLst>
              <a:ext uri="{FF2B5EF4-FFF2-40B4-BE49-F238E27FC236}">
                <a16:creationId xmlns:a16="http://schemas.microsoft.com/office/drawing/2014/main" id="{E8292599-0375-4A0B-916E-47068D2CD074}"/>
              </a:ext>
            </a:extLst>
          </p:cNvPr>
          <p:cNvSpPr>
            <a:spLocks noChangeAspect="1" noChangeArrowheads="1"/>
          </p:cNvSpPr>
          <p:nvPr userDrawn="1"/>
        </p:nvSpPr>
        <p:spPr bwMode="auto">
          <a:xfrm>
            <a:off x="296863" y="15875"/>
            <a:ext cx="298450" cy="298450"/>
          </a:xfrm>
          <a:prstGeom prst="rect">
            <a:avLst/>
          </a:prstGeom>
          <a:noFill/>
          <a:ln>
            <a:noFill/>
          </a:ln>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defRPr/>
            </a:pPr>
            <a:endParaRPr lang="ja-JP" altLang="en-US"/>
          </a:p>
        </p:txBody>
      </p:sp>
      <p:sp>
        <p:nvSpPr>
          <p:cNvPr id="5" name="テキスト ボックス 7">
            <a:extLst>
              <a:ext uri="{FF2B5EF4-FFF2-40B4-BE49-F238E27FC236}">
                <a16:creationId xmlns:a16="http://schemas.microsoft.com/office/drawing/2014/main" id="{72C798EF-E86F-46CF-9B0E-A7E5618C9E30}"/>
              </a:ext>
            </a:extLst>
          </p:cNvPr>
          <p:cNvSpPr txBox="1">
            <a:spLocks noChangeArrowheads="1"/>
          </p:cNvSpPr>
          <p:nvPr userDrawn="1"/>
        </p:nvSpPr>
        <p:spPr bwMode="auto">
          <a:xfrm>
            <a:off x="24199" y="4746625"/>
            <a:ext cx="3241675" cy="215900"/>
          </a:xfrm>
          <a:prstGeom prst="rect">
            <a:avLst/>
          </a:prstGeom>
          <a:noFill/>
          <a:ln>
            <a:noFill/>
          </a:ln>
        </p:spPr>
        <p:txBody>
          <a:bodyPr>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en-US" altLang="ja-JP" sz="800" dirty="0">
                <a:solidFill>
                  <a:schemeClr val="bg1">
                    <a:lumMod val="50000"/>
                  </a:schemeClr>
                </a:solidFill>
              </a:rPr>
              <a:t> (C) 2025 </a:t>
            </a:r>
            <a:r>
              <a:rPr lang="en-US" altLang="ja-JP" sz="800" dirty="0">
                <a:solidFill>
                  <a:schemeClr val="bg1">
                    <a:lumMod val="50000"/>
                  </a:schemeClr>
                </a:solidFill>
                <a:latin typeface="Arial" panose="020B0604020202020204" pitchFamily="34" charset="0"/>
                <a:cs typeface="Arial" panose="020B0604020202020204" pitchFamily="34" charset="0"/>
              </a:rPr>
              <a:t>JTIA/JTEA</a:t>
            </a:r>
            <a:endParaRPr lang="ja-JP" altLang="en-US" sz="800" dirty="0">
              <a:solidFill>
                <a:schemeClr val="bg1">
                  <a:lumMod val="50000"/>
                </a:schemeClr>
              </a:solidFill>
            </a:endParaRPr>
          </a:p>
        </p:txBody>
      </p:sp>
      <p:sp>
        <p:nvSpPr>
          <p:cNvPr id="6" name="スライド番号プレースホルダー 5">
            <a:extLst>
              <a:ext uri="{FF2B5EF4-FFF2-40B4-BE49-F238E27FC236}">
                <a16:creationId xmlns:a16="http://schemas.microsoft.com/office/drawing/2014/main" id="{42A02154-7274-8512-1607-9152C0977B16}"/>
              </a:ext>
            </a:extLst>
          </p:cNvPr>
          <p:cNvSpPr>
            <a:spLocks noGrp="1"/>
          </p:cNvSpPr>
          <p:nvPr>
            <p:ph type="sldNum" sz="quarter" idx="4"/>
          </p:nvPr>
        </p:nvSpPr>
        <p:spPr>
          <a:xfrm>
            <a:off x="6804025" y="4746625"/>
            <a:ext cx="2133600" cy="27463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A6A6A6"/>
                </a:solidFill>
              </a:defRPr>
            </a:lvl1pPr>
          </a:lstStyle>
          <a:p>
            <a:pPr>
              <a:defRPr/>
            </a:pPr>
            <a:fld id="{885771E5-57A4-4051-805C-9DCE6794E4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7"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FB0820-F73C-4621-B282-F696324DAE2F}" type="datetime1">
              <a:rPr kumimoji="1" lang="ja-JP" altLang="en-US" smtClean="0"/>
              <a:t>2025/2/24</a:t>
            </a:fld>
            <a:endParaRPr kumimoji="1" lang="ja-JP" alt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93B656-3F6E-4B4F-9189-D6820C5B566B}" type="slidenum">
              <a:rPr kumimoji="1" lang="ja-JP" altLang="en-US" smtClean="0"/>
              <a:t>‹#›</a:t>
            </a:fld>
            <a:endParaRPr kumimoji="1" lang="ja-JP" altLang="en-US"/>
          </a:p>
        </p:txBody>
      </p:sp>
    </p:spTree>
    <p:extLst>
      <p:ext uri="{BB962C8B-B14F-4D97-AF65-F5344CB8AC3E}">
        <p14:creationId xmlns:p14="http://schemas.microsoft.com/office/powerpoint/2010/main" val="438035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defTabSz="685820" rtl="0" eaLnBrk="1" latinLnBrk="0" hangingPunct="1">
        <a:lnSpc>
          <a:spcPct val="90000"/>
        </a:lnSpc>
        <a:spcBef>
          <a:spcPct val="0"/>
        </a:spcBef>
        <a:buNone/>
        <a:defRPr kumimoji="1" sz="3301" kern="1200">
          <a:solidFill>
            <a:schemeClr val="tx1"/>
          </a:solidFill>
          <a:latin typeface="+mj-lt"/>
          <a:ea typeface="+mj-ea"/>
          <a:cs typeface="+mj-cs"/>
        </a:defRPr>
      </a:lvl1pPr>
    </p:titleStyle>
    <p:body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20" rtl="0" eaLnBrk="1" latinLnBrk="0" hangingPunct="1">
        <a:defRPr kumimoji="1" sz="1350" kern="1200">
          <a:solidFill>
            <a:schemeClr val="tx1"/>
          </a:solidFill>
          <a:latin typeface="+mn-lt"/>
          <a:ea typeface="+mn-ea"/>
          <a:cs typeface="+mn-cs"/>
        </a:defRPr>
      </a:lvl1pPr>
      <a:lvl2pPr marL="342910" algn="l" defTabSz="685820" rtl="0" eaLnBrk="1" latinLnBrk="0" hangingPunct="1">
        <a:defRPr kumimoji="1" sz="1350" kern="1200">
          <a:solidFill>
            <a:schemeClr val="tx1"/>
          </a:solidFill>
          <a:latin typeface="+mn-lt"/>
          <a:ea typeface="+mn-ea"/>
          <a:cs typeface="+mn-cs"/>
        </a:defRPr>
      </a:lvl2pPr>
      <a:lvl3pPr marL="685820" algn="l" defTabSz="685820" rtl="0" eaLnBrk="1" latinLnBrk="0" hangingPunct="1">
        <a:defRPr kumimoji="1" sz="1350" kern="1200">
          <a:solidFill>
            <a:schemeClr val="tx1"/>
          </a:solidFill>
          <a:latin typeface="+mn-lt"/>
          <a:ea typeface="+mn-ea"/>
          <a:cs typeface="+mn-cs"/>
        </a:defRPr>
      </a:lvl3pPr>
      <a:lvl4pPr marL="1028729" algn="l" defTabSz="685820" rtl="0" eaLnBrk="1" latinLnBrk="0" hangingPunct="1">
        <a:defRPr kumimoji="1" sz="1350" kern="1200">
          <a:solidFill>
            <a:schemeClr val="tx1"/>
          </a:solidFill>
          <a:latin typeface="+mn-lt"/>
          <a:ea typeface="+mn-ea"/>
          <a:cs typeface="+mn-cs"/>
        </a:defRPr>
      </a:lvl4pPr>
      <a:lvl5pPr marL="1371638" algn="l" defTabSz="685820" rtl="0" eaLnBrk="1" latinLnBrk="0" hangingPunct="1">
        <a:defRPr kumimoji="1" sz="1350" kern="1200">
          <a:solidFill>
            <a:schemeClr val="tx1"/>
          </a:solidFill>
          <a:latin typeface="+mn-lt"/>
          <a:ea typeface="+mn-ea"/>
          <a:cs typeface="+mn-cs"/>
        </a:defRPr>
      </a:lvl5pPr>
      <a:lvl6pPr marL="1714547" algn="l" defTabSz="685820" rtl="0" eaLnBrk="1" latinLnBrk="0" hangingPunct="1">
        <a:defRPr kumimoji="1" sz="1350" kern="1200">
          <a:solidFill>
            <a:schemeClr val="tx1"/>
          </a:solidFill>
          <a:latin typeface="+mn-lt"/>
          <a:ea typeface="+mn-ea"/>
          <a:cs typeface="+mn-cs"/>
        </a:defRPr>
      </a:lvl6pPr>
      <a:lvl7pPr marL="2057458" algn="l" defTabSz="685820" rtl="0" eaLnBrk="1" latinLnBrk="0" hangingPunct="1">
        <a:defRPr kumimoji="1" sz="1350" kern="1200">
          <a:solidFill>
            <a:schemeClr val="tx1"/>
          </a:solidFill>
          <a:latin typeface="+mn-lt"/>
          <a:ea typeface="+mn-ea"/>
          <a:cs typeface="+mn-cs"/>
        </a:defRPr>
      </a:lvl7pPr>
      <a:lvl8pPr marL="2400367" algn="l" defTabSz="685820" rtl="0" eaLnBrk="1" latinLnBrk="0" hangingPunct="1">
        <a:defRPr kumimoji="1" sz="1350" kern="1200">
          <a:solidFill>
            <a:schemeClr val="tx1"/>
          </a:solidFill>
          <a:latin typeface="+mn-lt"/>
          <a:ea typeface="+mn-ea"/>
          <a:cs typeface="+mn-cs"/>
        </a:defRPr>
      </a:lvl8pPr>
      <a:lvl9pPr marL="2743277" algn="l" defTabSz="68582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svgsilh.com/zh/f44336/image/98739.html" TargetMode="External"/><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s://jteia.org/jtea-general-information/" TargetMode="External"/><Relationship Id="rId4" Type="http://schemas.openxmlformats.org/officeDocument/2006/relationships/hyperlink" Target="https://jteia.org/jtia-general-inform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jetro.go.jp/theme/wto-fta/ftalist/"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6691B743-7E74-41E2-A32F-D99B09C207B5}"/>
              </a:ext>
            </a:extLst>
          </p:cNvPr>
          <p:cNvSpPr txBox="1"/>
          <p:nvPr/>
        </p:nvSpPr>
        <p:spPr>
          <a:xfrm>
            <a:off x="572216" y="1140718"/>
            <a:ext cx="8026556" cy="1113766"/>
          </a:xfrm>
          <a:prstGeom prst="rect">
            <a:avLst/>
          </a:prstGeom>
          <a:noFill/>
        </p:spPr>
        <p:txBody>
          <a:bodyPr wrap="none">
            <a:spAutoFit/>
          </a:bodyPr>
          <a:lstStyle/>
          <a:p>
            <a:pPr algn="ctr">
              <a:lnSpc>
                <a:spcPct val="150000"/>
              </a:lnSpc>
              <a:defRPr/>
            </a:pPr>
            <a:r>
              <a:rPr lang="ja-JP" altLang="en-US" sz="2400" dirty="0">
                <a:latin typeface="+mn-ea"/>
                <a:ea typeface="+mn-ea"/>
              </a:rPr>
              <a:t>ベトナムでの</a:t>
            </a:r>
            <a:r>
              <a:rPr lang="en-US" altLang="ja-JP" sz="2400" dirty="0">
                <a:latin typeface="+mn-ea"/>
                <a:ea typeface="+mn-ea"/>
              </a:rPr>
              <a:t>EPA</a:t>
            </a:r>
            <a:r>
              <a:rPr lang="ja-JP" altLang="en-US" sz="2400" dirty="0">
                <a:latin typeface="+mn-ea"/>
                <a:ea typeface="+mn-ea"/>
              </a:rPr>
              <a:t>を活用した日本向け繊維製品輸出について</a:t>
            </a:r>
            <a:br>
              <a:rPr lang="ja-JP" altLang="en-US" sz="2400" dirty="0">
                <a:latin typeface="+mn-ea"/>
                <a:ea typeface="+mn-ea"/>
              </a:rPr>
            </a:br>
            <a:r>
              <a:rPr lang="ja-JP" altLang="en-US" sz="2400" dirty="0">
                <a:latin typeface="+mn-ea"/>
                <a:ea typeface="+mn-ea"/>
              </a:rPr>
              <a:t>～協定の使い分けや留意点～</a:t>
            </a:r>
            <a:endParaRPr lang="ja-JP" altLang="en-US" sz="2800" dirty="0">
              <a:latin typeface="+mn-ea"/>
              <a:ea typeface="+mn-ea"/>
            </a:endParaRPr>
          </a:p>
        </p:txBody>
      </p:sp>
      <p:sp>
        <p:nvSpPr>
          <p:cNvPr id="7171" name="テキスト ボックス 32">
            <a:extLst>
              <a:ext uri="{FF2B5EF4-FFF2-40B4-BE49-F238E27FC236}">
                <a16:creationId xmlns:a16="http://schemas.microsoft.com/office/drawing/2014/main" id="{53675176-5806-4C64-A6AF-5300DC0B4A09}"/>
              </a:ext>
            </a:extLst>
          </p:cNvPr>
          <p:cNvSpPr txBox="1">
            <a:spLocks noChangeArrowheads="1"/>
          </p:cNvSpPr>
          <p:nvPr/>
        </p:nvSpPr>
        <p:spPr bwMode="auto">
          <a:xfrm>
            <a:off x="6372200" y="3880737"/>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600" b="1" dirty="0">
                <a:latin typeface="ＭＳ Ｐゴシック" panose="020B0600070205080204" pitchFamily="50" charset="-128"/>
              </a:rPr>
              <a:t>日本繊維輸入組合</a:t>
            </a:r>
            <a:endParaRPr lang="en-US" altLang="ja-JP" sz="1600" b="1" dirty="0">
              <a:latin typeface="ＭＳ Ｐゴシック" panose="020B0600070205080204" pitchFamily="50" charset="-128"/>
            </a:endParaRPr>
          </a:p>
          <a:p>
            <a:pPr algn="ctr"/>
            <a:r>
              <a:rPr lang="ja-JP" altLang="en-US" sz="1600" b="1" dirty="0">
                <a:latin typeface="ＭＳ Ｐゴシック" panose="020B0600070205080204" pitchFamily="50" charset="-128"/>
              </a:rPr>
              <a:t>日本繊維輸出組合</a:t>
            </a:r>
          </a:p>
        </p:txBody>
      </p:sp>
      <p:grpSp>
        <p:nvGrpSpPr>
          <p:cNvPr id="7172" name="グループ化 1">
            <a:extLst>
              <a:ext uri="{FF2B5EF4-FFF2-40B4-BE49-F238E27FC236}">
                <a16:creationId xmlns:a16="http://schemas.microsoft.com/office/drawing/2014/main" id="{844B63EA-9D43-4AB4-8643-138246DB5360}"/>
              </a:ext>
            </a:extLst>
          </p:cNvPr>
          <p:cNvGrpSpPr>
            <a:grpSpLocks/>
          </p:cNvGrpSpPr>
          <p:nvPr/>
        </p:nvGrpSpPr>
        <p:grpSpPr bwMode="auto">
          <a:xfrm>
            <a:off x="1619250" y="2525713"/>
            <a:ext cx="5932488" cy="46037"/>
            <a:chOff x="1501602" y="2450148"/>
            <a:chExt cx="6696745" cy="45719"/>
          </a:xfrm>
        </p:grpSpPr>
        <p:sp>
          <p:nvSpPr>
            <p:cNvPr id="5" name="正方形/長方形 4">
              <a:extLst>
                <a:ext uri="{FF2B5EF4-FFF2-40B4-BE49-F238E27FC236}">
                  <a16:creationId xmlns:a16="http://schemas.microsoft.com/office/drawing/2014/main" id="{DE77AF72-CC9C-4633-A73C-FBF03D6F169D}"/>
                </a:ext>
              </a:extLst>
            </p:cNvPr>
            <p:cNvSpPr/>
            <p:nvPr/>
          </p:nvSpPr>
          <p:spPr>
            <a:xfrm flipV="1">
              <a:off x="1501602" y="2450148"/>
              <a:ext cx="6696745" cy="45719"/>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a:extLst>
                <a:ext uri="{FF2B5EF4-FFF2-40B4-BE49-F238E27FC236}">
                  <a16:creationId xmlns:a16="http://schemas.microsoft.com/office/drawing/2014/main" id="{9C53DF7F-EF09-426A-8B7B-6044B648D3FC}"/>
                </a:ext>
              </a:extLst>
            </p:cNvPr>
            <p:cNvSpPr/>
            <p:nvPr/>
          </p:nvSpPr>
          <p:spPr>
            <a:xfrm flipV="1">
              <a:off x="1501602" y="2450148"/>
              <a:ext cx="858374" cy="45719"/>
            </a:xfrm>
            <a:prstGeom prst="rect">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 name="テキスト プレースホルダ 13">
            <a:extLst>
              <a:ext uri="{FF2B5EF4-FFF2-40B4-BE49-F238E27FC236}">
                <a16:creationId xmlns:a16="http://schemas.microsoft.com/office/drawing/2014/main" id="{15F3CF47-CE8B-43E5-B862-E334C5FE20E0}"/>
              </a:ext>
            </a:extLst>
          </p:cNvPr>
          <p:cNvSpPr txBox="1">
            <a:spLocks/>
          </p:cNvSpPr>
          <p:nvPr/>
        </p:nvSpPr>
        <p:spPr bwMode="auto">
          <a:xfrm>
            <a:off x="945659" y="4002782"/>
            <a:ext cx="2635324" cy="314423"/>
          </a:xfrm>
          <a:prstGeom prst="rect">
            <a:avLst/>
          </a:prstGeom>
          <a:noFill/>
          <a:ln>
            <a:noFill/>
          </a:ln>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200"/>
              </a:lnSpc>
              <a:spcBef>
                <a:spcPct val="0"/>
              </a:spcBef>
              <a:buFont typeface="Arial" pitchFamily="34" charset="0"/>
              <a:buNone/>
              <a:defRPr/>
            </a:pPr>
            <a:r>
              <a:rPr lang="en-US" altLang="ja-JP" sz="1350" b="1" dirty="0">
                <a:latin typeface="ＭＳ Ｐゴシック" pitchFamily="50" charset="-128"/>
              </a:rPr>
              <a:t>2025</a:t>
            </a:r>
            <a:r>
              <a:rPr lang="ja-JP" altLang="en-US" sz="1350" b="1" dirty="0">
                <a:latin typeface="ＭＳ Ｐゴシック" pitchFamily="50" charset="-128"/>
              </a:rPr>
              <a:t>年</a:t>
            </a:r>
            <a:r>
              <a:rPr lang="en-US" altLang="ja-JP" sz="1350" b="1" dirty="0">
                <a:latin typeface="ＭＳ Ｐゴシック" pitchFamily="50" charset="-128"/>
              </a:rPr>
              <a:t>3</a:t>
            </a:r>
            <a:r>
              <a:rPr lang="ja-JP" altLang="en-US" sz="1350" b="1" dirty="0">
                <a:latin typeface="ＭＳ Ｐゴシック" pitchFamily="50" charset="-128"/>
              </a:rPr>
              <a:t>月</a:t>
            </a:r>
            <a:r>
              <a:rPr lang="en-US" altLang="ja-JP" sz="1350" b="1" dirty="0">
                <a:latin typeface="ＭＳ Ｐゴシック" pitchFamily="50" charset="-128"/>
              </a:rPr>
              <a:t>5</a:t>
            </a:r>
            <a:r>
              <a:rPr lang="ja-JP" altLang="en-US" sz="1350" b="1" dirty="0">
                <a:latin typeface="ＭＳ Ｐゴシック" pitchFamily="50" charset="-128"/>
              </a:rPr>
              <a:t>日</a:t>
            </a:r>
            <a:endParaRPr lang="en-US" altLang="ja-JP" sz="1350" b="1" dirty="0">
              <a:latin typeface="ＭＳ Ｐゴシック"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14A5-6FB0-CD22-292A-23A4A6E56D5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F288EC9-C300-5BC7-C063-C12EAD46D35B}"/>
              </a:ext>
            </a:extLst>
          </p:cNvPr>
          <p:cNvSpPr/>
          <p:nvPr/>
        </p:nvSpPr>
        <p:spPr>
          <a:xfrm>
            <a:off x="251520" y="843558"/>
            <a:ext cx="8856984" cy="4248472"/>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028E382-AE59-41DF-52EF-6CA82C79543E}"/>
              </a:ext>
            </a:extLst>
          </p:cNvPr>
          <p:cNvSpPr txBox="1"/>
          <p:nvPr/>
        </p:nvSpPr>
        <p:spPr>
          <a:xfrm>
            <a:off x="395536" y="3624575"/>
            <a:ext cx="8640960" cy="1323439"/>
          </a:xfrm>
          <a:prstGeom prst="rect">
            <a:avLst/>
          </a:prstGeom>
          <a:noFill/>
          <a:ln w="25400">
            <a:solidFill>
              <a:srgbClr val="FF0000"/>
            </a:solidFill>
            <a:prstDash val="dash"/>
          </a:ln>
        </p:spPr>
        <p:txBody>
          <a:bodyPr wrap="square" rtlCol="0" anchor="ctr" anchorCtr="0">
            <a:noAutofit/>
          </a:bodyPr>
          <a:lstStyle/>
          <a:p>
            <a:pPr>
              <a:spcBef>
                <a:spcPts val="0"/>
              </a:spcBef>
            </a:pPr>
            <a:r>
              <a:rPr lang="ja-JP" altLang="en-US" sz="1600" dirty="0">
                <a:solidFill>
                  <a:srgbClr val="000000"/>
                </a:solidFill>
                <a:latin typeface="Meiryo UI" panose="020B0604030504040204" pitchFamily="50" charset="-128"/>
                <a:ea typeface="Meiryo UI" panose="020B0604030504040204" pitchFamily="50" charset="-128"/>
              </a:rPr>
              <a:t>締約国内で少なくとも糸を輸入してウール製織物を製造するところからスタートすることが必要。</a:t>
            </a:r>
            <a:endParaRPr lang="en-US" altLang="ja-JP" sz="1600" dirty="0">
              <a:solidFill>
                <a:srgbClr val="000000"/>
              </a:solidFill>
              <a:latin typeface="Meiryo UI" panose="020B0604030504040204" pitchFamily="50" charset="-128"/>
              <a:ea typeface="Meiryo UI" panose="020B0604030504040204" pitchFamily="50" charset="-128"/>
            </a:endParaRPr>
          </a:p>
          <a:p>
            <a:pPr>
              <a:spcBef>
                <a:spcPts val="0"/>
              </a:spcBef>
            </a:pPr>
            <a:r>
              <a:rPr lang="ja-JP" altLang="en-US" sz="1600" dirty="0">
                <a:latin typeface="ＭＳ Ｐゴシック" panose="020B0600070205080204" pitchFamily="50" charset="-128"/>
              </a:rPr>
              <a:t>日アセアン</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、日ベトナム</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では、</a:t>
            </a:r>
            <a:r>
              <a:rPr lang="ja-JP" altLang="en-US" sz="1600" b="1" dirty="0">
                <a:latin typeface="ＭＳ Ｐゴシック" panose="020B0600070205080204" pitchFamily="50" charset="-128"/>
              </a:rPr>
              <a:t>中国製のウール織物をベトナムに輸入してベトナムで裁断・縫製しただけでは</a:t>
            </a:r>
            <a:r>
              <a:rPr lang="ja-JP" altLang="en-US" sz="1600" b="1" dirty="0">
                <a:solidFill>
                  <a:srgbClr val="000000"/>
                </a:solidFill>
                <a:latin typeface="ＭＳ Ｐゴシック" panose="020B0600070205080204" pitchFamily="50" charset="-128"/>
              </a:rPr>
              <a:t>要件を満たさない。</a:t>
            </a:r>
          </a:p>
          <a:p>
            <a:r>
              <a:rPr lang="ja-JP" altLang="en-US" sz="1600" dirty="0">
                <a:latin typeface="ＭＳ Ｐゴシック" panose="020B0600070205080204" pitchFamily="50" charset="-128"/>
              </a:rPr>
              <a:t>日アセアン</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 日ベトナム</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を適用する為には、</a:t>
            </a:r>
            <a:r>
              <a:rPr lang="ja-JP" altLang="en-US" sz="1600" dirty="0">
                <a:solidFill>
                  <a:srgbClr val="FF0000"/>
                </a:solidFill>
                <a:latin typeface="ＭＳ Ｐゴシック" panose="020B0600070205080204" pitchFamily="50" charset="-128"/>
              </a:rPr>
              <a:t>ウール織物の製織を</a:t>
            </a:r>
            <a:r>
              <a:rPr lang="en-US" altLang="ja-JP" sz="1600" dirty="0">
                <a:solidFill>
                  <a:srgbClr val="FF0000"/>
                </a:solidFill>
                <a:latin typeface="ＭＳ Ｐゴシック" panose="020B0600070205080204" pitchFamily="50" charset="-128"/>
              </a:rPr>
              <a:t>ACEAN</a:t>
            </a:r>
            <a:r>
              <a:rPr lang="ja-JP" altLang="en-US" sz="1600" dirty="0">
                <a:solidFill>
                  <a:srgbClr val="FF0000"/>
                </a:solidFill>
                <a:latin typeface="ＭＳ Ｐゴシック" panose="020B0600070205080204" pitchFamily="50" charset="-128"/>
              </a:rPr>
              <a:t>諸国あるいは</a:t>
            </a:r>
            <a:endParaRPr lang="en-US" altLang="ja-JP" sz="1600" dirty="0">
              <a:solidFill>
                <a:srgbClr val="FF0000"/>
              </a:solidFill>
              <a:latin typeface="ＭＳ Ｐゴシック" panose="020B0600070205080204" pitchFamily="50" charset="-128"/>
            </a:endParaRPr>
          </a:p>
          <a:p>
            <a:r>
              <a:rPr lang="ja-JP" altLang="en-US" sz="1600" dirty="0">
                <a:solidFill>
                  <a:srgbClr val="FF0000"/>
                </a:solidFill>
                <a:latin typeface="ＭＳ Ｐゴシック" panose="020B0600070205080204" pitchFamily="50" charset="-128"/>
              </a:rPr>
              <a:t>日本で行い、ベトナムで裁断・縫製する必要がある。</a:t>
            </a:r>
          </a:p>
        </p:txBody>
      </p:sp>
      <p:sp>
        <p:nvSpPr>
          <p:cNvPr id="35" name="テキスト ボックス 34">
            <a:extLst>
              <a:ext uri="{FF2B5EF4-FFF2-40B4-BE49-F238E27FC236}">
                <a16:creationId xmlns:a16="http://schemas.microsoft.com/office/drawing/2014/main" id="{D0F54579-0861-49D0-6A26-A0B0A7BAA6F8}"/>
              </a:ext>
            </a:extLst>
          </p:cNvPr>
          <p:cNvSpPr txBox="1"/>
          <p:nvPr/>
        </p:nvSpPr>
        <p:spPr>
          <a:xfrm>
            <a:off x="251520" y="843558"/>
            <a:ext cx="8784976" cy="892552"/>
          </a:xfrm>
          <a:prstGeom prst="rect">
            <a:avLst/>
          </a:prstGeom>
          <a:noFill/>
        </p:spPr>
        <p:txBody>
          <a:bodyPr wrap="square" rtlCol="0">
            <a:spAutoFit/>
          </a:bodyPr>
          <a:lstStyle/>
          <a:p>
            <a:pPr fontAlgn="auto">
              <a:spcAft>
                <a:spcPts val="0"/>
              </a:spcAft>
            </a:pPr>
            <a:r>
              <a:rPr lang="ja-JP" altLang="en-US" sz="2000" b="1" dirty="0">
                <a:solidFill>
                  <a:srgbClr val="3333CC"/>
                </a:solidFill>
                <a:latin typeface="ＭＳ Ｐゴシック" panose="020B0600070205080204" pitchFamily="50" charset="-128"/>
              </a:rPr>
              <a:t>「</a:t>
            </a:r>
            <a:r>
              <a:rPr lang="en-US" altLang="ja-JP" sz="2000" b="1" dirty="0">
                <a:solidFill>
                  <a:srgbClr val="3333CC"/>
                </a:solidFill>
                <a:latin typeface="ＭＳ Ｐゴシック" panose="020B0600070205080204" pitchFamily="50" charset="-128"/>
              </a:rPr>
              <a:t>2</a:t>
            </a:r>
            <a:r>
              <a:rPr lang="ja-JP" altLang="en-US" sz="2000" b="1" dirty="0">
                <a:solidFill>
                  <a:srgbClr val="3333CC"/>
                </a:solidFill>
                <a:latin typeface="ＭＳ Ｐゴシック" panose="020B0600070205080204" pitchFamily="50" charset="-128"/>
              </a:rPr>
              <a:t>工程ルール」</a:t>
            </a:r>
            <a:r>
              <a:rPr lang="ja-JP" altLang="en-US" sz="1600" dirty="0">
                <a:latin typeface="ＭＳ Ｐゴシック" panose="020B0600070205080204" pitchFamily="50" charset="-128"/>
              </a:rPr>
              <a:t>：多くの</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で繊維製品の原産地基準として採用されている。</a:t>
            </a:r>
            <a:endParaRPr lang="en-US" altLang="ja-JP" sz="1600" dirty="0">
              <a:latin typeface="ＭＳ Ｐゴシック" panose="020B0600070205080204" pitchFamily="50" charset="-128"/>
            </a:endParaRPr>
          </a:p>
          <a:p>
            <a:r>
              <a:rPr lang="ja-JP" altLang="en-US" sz="1600" dirty="0">
                <a:latin typeface="ＭＳ Ｐゴシック" panose="020B0600070205080204" pitchFamily="50" charset="-128"/>
              </a:rPr>
              <a:t>繊維製品が原産品と認められるために、</a:t>
            </a:r>
            <a:r>
              <a:rPr lang="ja-JP" altLang="en-US" sz="1600" b="1" u="sng" dirty="0">
                <a:solidFill>
                  <a:srgbClr val="FF0000"/>
                </a:solidFill>
                <a:latin typeface="ＭＳ Ｐゴシック" panose="020B0600070205080204" pitchFamily="50" charset="-128"/>
              </a:rPr>
              <a:t>その生産において、２つの工程が１の締約国で行われることを要件とするルール</a:t>
            </a:r>
            <a:r>
              <a:rPr lang="ja-JP" altLang="en-US" sz="1600" dirty="0">
                <a:latin typeface="ＭＳ Ｐゴシック" panose="020B0600070205080204" pitchFamily="50" charset="-128"/>
              </a:rPr>
              <a:t>。（日アセアン</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、日ベトナム</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など）</a:t>
            </a:r>
            <a:endParaRPr lang="en-US" altLang="ja-JP" sz="1600" dirty="0">
              <a:latin typeface="ＭＳ Ｐゴシック" panose="020B0600070205080204" pitchFamily="50" charset="-128"/>
              <a:ea typeface="ＭＳ Ｐゴシック" panose="020B0600070205080204" pitchFamily="50" charset="-128"/>
            </a:endParaRPr>
          </a:p>
        </p:txBody>
      </p:sp>
      <p:sp>
        <p:nvSpPr>
          <p:cNvPr id="36" name="テキスト ボックス 4">
            <a:extLst>
              <a:ext uri="{FF2B5EF4-FFF2-40B4-BE49-F238E27FC236}">
                <a16:creationId xmlns:a16="http://schemas.microsoft.com/office/drawing/2014/main" id="{5A8F738C-6B68-9BB7-6ECF-3991EB2D47FE}"/>
              </a:ext>
            </a:extLst>
          </p:cNvPr>
          <p:cNvSpPr txBox="1">
            <a:spLocks noChangeArrowheads="1"/>
          </p:cNvSpPr>
          <p:nvPr/>
        </p:nvSpPr>
        <p:spPr bwMode="auto">
          <a:xfrm>
            <a:off x="251520" y="125219"/>
            <a:ext cx="5769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mn-ea"/>
              </a:rPr>
              <a:t>産品が適用する品目別規則などの規定を満たすかを確認</a:t>
            </a:r>
            <a:endParaRPr lang="en-US" altLang="ja-JP" dirty="0">
              <a:latin typeface="+mn-ea"/>
            </a:endParaRPr>
          </a:p>
          <a:p>
            <a:r>
              <a:rPr lang="ja-JP" altLang="en-US" dirty="0">
                <a:latin typeface="ＭＳ Ｐゴシック" panose="020B0600070205080204" pitchFamily="50" charset="-128"/>
              </a:rPr>
              <a:t>「繊維製品の原産地基準（品目別規則）の概要」</a:t>
            </a:r>
          </a:p>
        </p:txBody>
      </p:sp>
      <p:grpSp>
        <p:nvGrpSpPr>
          <p:cNvPr id="37" name="グループ化 36">
            <a:extLst>
              <a:ext uri="{FF2B5EF4-FFF2-40B4-BE49-F238E27FC236}">
                <a16:creationId xmlns:a16="http://schemas.microsoft.com/office/drawing/2014/main" id="{35E751D9-EBAF-2D44-A68F-F9FCC0351F5E}"/>
              </a:ext>
            </a:extLst>
          </p:cNvPr>
          <p:cNvGrpSpPr>
            <a:grpSpLocks noChangeAspect="1"/>
          </p:cNvGrpSpPr>
          <p:nvPr/>
        </p:nvGrpSpPr>
        <p:grpSpPr>
          <a:xfrm>
            <a:off x="250133" y="1707654"/>
            <a:ext cx="5762027" cy="1656184"/>
            <a:chOff x="378629" y="1210144"/>
            <a:chExt cx="6438454" cy="1850609"/>
          </a:xfrm>
        </p:grpSpPr>
        <p:grpSp>
          <p:nvGrpSpPr>
            <p:cNvPr id="39" name="グループ化 38">
              <a:extLst>
                <a:ext uri="{FF2B5EF4-FFF2-40B4-BE49-F238E27FC236}">
                  <a16:creationId xmlns:a16="http://schemas.microsoft.com/office/drawing/2014/main" id="{B8B4563F-45DE-5BA5-8848-CA819259C568}"/>
                </a:ext>
              </a:extLst>
            </p:cNvPr>
            <p:cNvGrpSpPr/>
            <p:nvPr/>
          </p:nvGrpSpPr>
          <p:grpSpPr>
            <a:xfrm>
              <a:off x="378629" y="1525441"/>
              <a:ext cx="6438454" cy="1535312"/>
              <a:chOff x="378629" y="1750757"/>
              <a:chExt cx="6438454" cy="1535312"/>
            </a:xfrm>
          </p:grpSpPr>
          <p:sp>
            <p:nvSpPr>
              <p:cNvPr id="41" name="コンテンツ プレースホルダー 2">
                <a:extLst>
                  <a:ext uri="{FF2B5EF4-FFF2-40B4-BE49-F238E27FC236}">
                    <a16:creationId xmlns:a16="http://schemas.microsoft.com/office/drawing/2014/main" id="{B29460C0-E178-AE25-DEBB-C00903556077}"/>
                  </a:ext>
                </a:extLst>
              </p:cNvPr>
              <p:cNvSpPr txBox="1">
                <a:spLocks/>
              </p:cNvSpPr>
              <p:nvPr/>
            </p:nvSpPr>
            <p:spPr>
              <a:xfrm>
                <a:off x="378629" y="1750757"/>
                <a:ext cx="6438454" cy="1535312"/>
              </a:xfrm>
              <a:prstGeom prst="rect">
                <a:avLst/>
              </a:prstGeom>
            </p:spPr>
            <p:txBody>
              <a:bodyPr>
                <a:noAutofit/>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r>
                  <a:rPr lang="ja-JP" altLang="en-US" sz="1600" dirty="0">
                    <a:latin typeface="ＭＳ Ｐゴシック" panose="020B0600070205080204" pitchFamily="50" charset="-128"/>
                    <a:ea typeface="ＭＳ Ｐゴシック" panose="020B0600070205080204" pitchFamily="50" charset="-128"/>
                  </a:rPr>
                  <a:t> 羊毛 　⇒　糸（羊毛糸）  ⇒　ウール織物　⇒　ウールスーツ　　　</a:t>
                </a:r>
              </a:p>
            </p:txBody>
          </p:sp>
          <p:pic>
            <p:nvPicPr>
              <p:cNvPr id="43" name="Picture 10" descr="糸紡ぎの写真素材｜写真素材なら「写真AC」無料（フリー ...">
                <a:extLst>
                  <a:ext uri="{FF2B5EF4-FFF2-40B4-BE49-F238E27FC236}">
                    <a16:creationId xmlns:a16="http://schemas.microsoft.com/office/drawing/2014/main" id="{909F1E0F-1730-1242-5602-D2D9F9DEE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122" y="1837766"/>
                <a:ext cx="670512" cy="4023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青いスーツのビジネスマンのクローズアップは、灰色の背景に考えている">
                <a:extLst>
                  <a:ext uri="{FF2B5EF4-FFF2-40B4-BE49-F238E27FC236}">
                    <a16:creationId xmlns:a16="http://schemas.microsoft.com/office/drawing/2014/main" id="{CA955081-EEE8-327C-470F-A47FF861B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396" y="1831221"/>
                <a:ext cx="676334" cy="402307"/>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0A451791-9D65-4F69-6EDA-1E618B09A2B8}"/>
                  </a:ext>
                </a:extLst>
              </p:cNvPr>
              <p:cNvPicPr>
                <a:picLocks noChangeAspect="1"/>
              </p:cNvPicPr>
              <p:nvPr/>
            </p:nvPicPr>
            <p:blipFill>
              <a:blip r:embed="rId4"/>
              <a:stretch>
                <a:fillRect/>
              </a:stretch>
            </p:blipFill>
            <p:spPr>
              <a:xfrm>
                <a:off x="3437708" y="1831221"/>
                <a:ext cx="670511" cy="402307"/>
              </a:xfrm>
              <a:prstGeom prst="rect">
                <a:avLst/>
              </a:prstGeom>
            </p:spPr>
          </p:pic>
          <p:grpSp>
            <p:nvGrpSpPr>
              <p:cNvPr id="46" name="グループ化 45">
                <a:extLst>
                  <a:ext uri="{FF2B5EF4-FFF2-40B4-BE49-F238E27FC236}">
                    <a16:creationId xmlns:a16="http://schemas.microsoft.com/office/drawing/2014/main" id="{07A07055-01BC-8824-9EA0-4AB753B59875}"/>
                  </a:ext>
                </a:extLst>
              </p:cNvPr>
              <p:cNvGrpSpPr/>
              <p:nvPr/>
            </p:nvGrpSpPr>
            <p:grpSpPr>
              <a:xfrm>
                <a:off x="1667560" y="2507022"/>
                <a:ext cx="4737932" cy="698585"/>
                <a:chOff x="1492994" y="3976582"/>
                <a:chExt cx="4737932" cy="698585"/>
              </a:xfrm>
            </p:grpSpPr>
            <p:grpSp>
              <p:nvGrpSpPr>
                <p:cNvPr id="47" name="グループ化 46">
                  <a:extLst>
                    <a:ext uri="{FF2B5EF4-FFF2-40B4-BE49-F238E27FC236}">
                      <a16:creationId xmlns:a16="http://schemas.microsoft.com/office/drawing/2014/main" id="{76FD1A30-0EBD-4843-20CC-75241464E98A}"/>
                    </a:ext>
                  </a:extLst>
                </p:cNvPr>
                <p:cNvGrpSpPr/>
                <p:nvPr/>
              </p:nvGrpSpPr>
              <p:grpSpPr>
                <a:xfrm>
                  <a:off x="2136684" y="3976582"/>
                  <a:ext cx="4094242" cy="698585"/>
                  <a:chOff x="2101188" y="3151418"/>
                  <a:chExt cx="4094242" cy="698585"/>
                </a:xfrm>
              </p:grpSpPr>
              <p:sp>
                <p:nvSpPr>
                  <p:cNvPr id="51" name="テキスト ボックス 50">
                    <a:extLst>
                      <a:ext uri="{FF2B5EF4-FFF2-40B4-BE49-F238E27FC236}">
                        <a16:creationId xmlns:a16="http://schemas.microsoft.com/office/drawing/2014/main" id="{7D178F53-403A-C730-4C83-A2242DFB78CC}"/>
                      </a:ext>
                    </a:extLst>
                  </p:cNvPr>
                  <p:cNvSpPr txBox="1"/>
                  <p:nvPr/>
                </p:nvSpPr>
                <p:spPr>
                  <a:xfrm>
                    <a:off x="3549491" y="3471705"/>
                    <a:ext cx="2645939" cy="378298"/>
                  </a:xfrm>
                  <a:prstGeom prst="rect">
                    <a:avLst/>
                  </a:prstGeom>
                  <a:noFill/>
                </p:spPr>
                <p:txBody>
                  <a:bodyPr wrap="none" rtlCol="0">
                    <a:spAutoFit/>
                  </a:bodyPr>
                  <a:lstStyle/>
                  <a:p>
                    <a:pPr algn="ctr"/>
                    <a:r>
                      <a:rPr lang="ja-JP" altLang="en-US" sz="1600" dirty="0">
                        <a:latin typeface="ＭＳ Ｐゴシック" panose="020B0600070205080204" pitchFamily="50" charset="-128"/>
                      </a:rPr>
                      <a:t>２つ</a:t>
                    </a:r>
                    <a:r>
                      <a:rPr kumimoji="1" lang="ja-JP" altLang="en-US" sz="1600" dirty="0">
                        <a:latin typeface="ＭＳ Ｐゴシック" panose="020B0600070205080204" pitchFamily="50" charset="-128"/>
                      </a:rPr>
                      <a:t>目の工程</a:t>
                    </a:r>
                    <a:r>
                      <a:rPr kumimoji="1" lang="en-US" altLang="ja-JP" sz="1600" dirty="0">
                        <a:latin typeface="ＭＳ Ｐゴシック" panose="020B0600070205080204" pitchFamily="50" charset="-128"/>
                      </a:rPr>
                      <a:t>/</a:t>
                    </a:r>
                    <a:r>
                      <a:rPr lang="ja-JP" altLang="en-US" sz="1600" dirty="0">
                        <a:latin typeface="ＭＳ Ｐゴシック" panose="020B0600070205080204" pitchFamily="50" charset="-128"/>
                      </a:rPr>
                      <a:t>裁断・</a:t>
                    </a:r>
                    <a:r>
                      <a:rPr lang="ja-JP" altLang="en-US" sz="1600" u="none" strike="noStrike" dirty="0">
                        <a:effectLst/>
                        <a:latin typeface="ＭＳ Ｐゴシック" panose="020B0600070205080204" pitchFamily="50" charset="-128"/>
                        <a:ea typeface="ＭＳ Ｐゴシック" panose="020B0600070205080204" pitchFamily="50" charset="-128"/>
                      </a:rPr>
                      <a:t>縫製</a:t>
                    </a:r>
                    <a:endParaRPr kumimoji="1" lang="ja-JP" altLang="en-US" sz="1600" dirty="0">
                      <a:latin typeface="ＭＳ Ｐゴシック" panose="020B0600070205080204" pitchFamily="50" charset="-128"/>
                    </a:endParaRPr>
                  </a:p>
                </p:txBody>
              </p:sp>
              <p:sp>
                <p:nvSpPr>
                  <p:cNvPr id="52" name="矢印: 上カーブ 51">
                    <a:extLst>
                      <a:ext uri="{FF2B5EF4-FFF2-40B4-BE49-F238E27FC236}">
                        <a16:creationId xmlns:a16="http://schemas.microsoft.com/office/drawing/2014/main" id="{8B0553EA-876D-6903-0715-25AC8A4EB4E3}"/>
                      </a:ext>
                    </a:extLst>
                  </p:cNvPr>
                  <p:cNvSpPr/>
                  <p:nvPr/>
                </p:nvSpPr>
                <p:spPr>
                  <a:xfrm>
                    <a:off x="2101188" y="3151418"/>
                    <a:ext cx="1437968" cy="376740"/>
                  </a:xfrm>
                  <a:prstGeom prst="curvedUp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49" name="テキスト ボックス 48">
                  <a:extLst>
                    <a:ext uri="{FF2B5EF4-FFF2-40B4-BE49-F238E27FC236}">
                      <a16:creationId xmlns:a16="http://schemas.microsoft.com/office/drawing/2014/main" id="{09487BC9-5608-F295-E7BC-4DD7434E4265}"/>
                    </a:ext>
                  </a:extLst>
                </p:cNvPr>
                <p:cNvSpPr txBox="1"/>
                <p:nvPr/>
              </p:nvSpPr>
              <p:spPr>
                <a:xfrm>
                  <a:off x="1492994" y="4272861"/>
                  <a:ext cx="2229272" cy="378298"/>
                </a:xfrm>
                <a:prstGeom prst="rect">
                  <a:avLst/>
                </a:prstGeom>
                <a:noFill/>
              </p:spPr>
              <p:txBody>
                <a:bodyPr wrap="square" rtlCol="0">
                  <a:spAutoFit/>
                </a:bodyPr>
                <a:lstStyle/>
                <a:p>
                  <a:pPr algn="ctr"/>
                  <a:r>
                    <a:rPr kumimoji="1" lang="en-US" altLang="ja-JP" sz="1600" dirty="0">
                      <a:latin typeface="ＭＳ Ｐゴシック" panose="020B0600070205080204" pitchFamily="50" charset="-128"/>
                    </a:rPr>
                    <a:t>1</a:t>
                  </a:r>
                  <a:r>
                    <a:rPr kumimoji="1" lang="ja-JP" altLang="en-US" sz="1600" dirty="0">
                      <a:latin typeface="ＭＳ Ｐゴシック" panose="020B0600070205080204" pitchFamily="50" charset="-128"/>
                    </a:rPr>
                    <a:t>つ目の工程</a:t>
                  </a:r>
                  <a:r>
                    <a:rPr kumimoji="1" lang="en-US" altLang="ja-JP" sz="1600" dirty="0">
                      <a:latin typeface="ＭＳ Ｐゴシック" panose="020B0600070205080204" pitchFamily="50" charset="-128"/>
                    </a:rPr>
                    <a:t>/</a:t>
                  </a:r>
                  <a:r>
                    <a:rPr lang="ja-JP" altLang="en-US" sz="1600" u="none" strike="noStrike" dirty="0">
                      <a:effectLst/>
                      <a:latin typeface="ＭＳ Ｐゴシック" panose="020B0600070205080204" pitchFamily="50" charset="-128"/>
                      <a:ea typeface="ＭＳ Ｐゴシック" panose="020B0600070205080204" pitchFamily="50" charset="-128"/>
                    </a:rPr>
                    <a:t>製織</a:t>
                  </a:r>
                  <a:endParaRPr kumimoji="1" lang="ja-JP" altLang="en-US" sz="1600" dirty="0">
                    <a:latin typeface="ＭＳ Ｐゴシック" panose="020B0600070205080204" pitchFamily="50" charset="-128"/>
                  </a:endParaRPr>
                </a:p>
              </p:txBody>
            </p:sp>
          </p:grpSp>
        </p:grpSp>
        <p:sp>
          <p:nvSpPr>
            <p:cNvPr id="40" name="テキスト ボックス 39">
              <a:extLst>
                <a:ext uri="{FF2B5EF4-FFF2-40B4-BE49-F238E27FC236}">
                  <a16:creationId xmlns:a16="http://schemas.microsoft.com/office/drawing/2014/main" id="{DC117E1C-E495-139F-B412-6499BD2A2A0E}"/>
                </a:ext>
              </a:extLst>
            </p:cNvPr>
            <p:cNvSpPr txBox="1"/>
            <p:nvPr/>
          </p:nvSpPr>
          <p:spPr>
            <a:xfrm>
              <a:off x="380180" y="1210144"/>
              <a:ext cx="2187396" cy="378298"/>
            </a:xfrm>
            <a:prstGeom prst="rect">
              <a:avLst/>
            </a:prstGeom>
            <a:noFill/>
          </p:spPr>
          <p:txBody>
            <a:bodyPr wrap="none" rtlCol="0">
              <a:spAutoFit/>
            </a:bodyPr>
            <a:lstStyle/>
            <a:p>
              <a:pPr marL="0" indent="0" fontAlgn="auto">
                <a:spcAft>
                  <a:spcPts val="0"/>
                </a:spcAft>
                <a:buFont typeface="Arial" panose="020B0604020202020204" pitchFamily="34" charset="0"/>
                <a:buNone/>
              </a:pPr>
              <a:r>
                <a:rPr lang="ja-JP" altLang="en-US" sz="1600" dirty="0">
                  <a:latin typeface="ＭＳ Ｐゴシック" panose="020B0600070205080204" pitchFamily="50" charset="-128"/>
                  <a:ea typeface="ＭＳ Ｐゴシック" panose="020B0600070205080204" pitchFamily="50" charset="-128"/>
                </a:rPr>
                <a:t>ウールスーツの場合</a:t>
              </a:r>
              <a:endParaRPr lang="en-US" altLang="ja-JP" sz="1600" dirty="0">
                <a:latin typeface="ＭＳ Ｐゴシック" panose="020B0600070205080204" pitchFamily="50" charset="-128"/>
                <a:ea typeface="ＭＳ Ｐゴシック" panose="020B0600070205080204" pitchFamily="50" charset="-128"/>
              </a:endParaRPr>
            </a:p>
          </p:txBody>
        </p:sp>
      </p:grpSp>
      <p:pic>
        <p:nvPicPr>
          <p:cNvPr id="54" name="Picture 8" descr="羊毛のテクスチャのクローズアップ">
            <a:extLst>
              <a:ext uri="{FF2B5EF4-FFF2-40B4-BE49-F238E27FC236}">
                <a16:creationId xmlns:a16="http://schemas.microsoft.com/office/drawing/2014/main" id="{445EDA80-A19E-91F3-39A6-FB25CDB6B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67695"/>
            <a:ext cx="600065" cy="360039"/>
          </a:xfrm>
          <a:prstGeom prst="rect">
            <a:avLst/>
          </a:prstGeom>
          <a:noFill/>
          <a:extLst>
            <a:ext uri="{909E8E84-426E-40DD-AFC4-6F175D3DCCD1}">
              <a14:hiddenFill xmlns:a14="http://schemas.microsoft.com/office/drawing/2010/main">
                <a:solidFill>
                  <a:srgbClr val="FFFFFF"/>
                </a:solidFill>
              </a14:hiddenFill>
            </a:ext>
          </a:extLst>
        </p:spPr>
      </p:pic>
      <p:sp>
        <p:nvSpPr>
          <p:cNvPr id="55" name="矢印: 上カーブ 54">
            <a:extLst>
              <a:ext uri="{FF2B5EF4-FFF2-40B4-BE49-F238E27FC236}">
                <a16:creationId xmlns:a16="http://schemas.microsoft.com/office/drawing/2014/main" id="{89833446-73E7-DF29-22C4-A68FFA17194B}"/>
              </a:ext>
            </a:extLst>
          </p:cNvPr>
          <p:cNvSpPr/>
          <p:nvPr/>
        </p:nvSpPr>
        <p:spPr>
          <a:xfrm>
            <a:off x="3635896" y="2666639"/>
            <a:ext cx="1286895" cy="337159"/>
          </a:xfrm>
          <a:prstGeom prst="curvedUp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a:extLst>
              <a:ext uri="{FF2B5EF4-FFF2-40B4-BE49-F238E27FC236}">
                <a16:creationId xmlns:a16="http://schemas.microsoft.com/office/drawing/2014/main" id="{F0A7959C-F77C-A8E2-2BAE-FF5AF8E901B0}"/>
              </a:ext>
            </a:extLst>
          </p:cNvPr>
          <p:cNvSpPr txBox="1"/>
          <p:nvPr/>
        </p:nvSpPr>
        <p:spPr>
          <a:xfrm>
            <a:off x="5724128" y="1851670"/>
            <a:ext cx="3312368" cy="1323439"/>
          </a:xfrm>
          <a:prstGeom prst="rect">
            <a:avLst/>
          </a:prstGeom>
          <a:noFill/>
          <a:ln w="25400">
            <a:solidFill>
              <a:srgbClr val="FF0000"/>
            </a:solidFill>
            <a:prstDash val="dash"/>
          </a:ln>
        </p:spPr>
        <p:txBody>
          <a:bodyPr wrap="square" rtlCol="0">
            <a:spAutoFit/>
          </a:bodyPr>
          <a:lstStyle/>
          <a:p>
            <a:r>
              <a:rPr lang="ja-JP" altLang="en-US" sz="1600" dirty="0">
                <a:latin typeface="ＭＳ Ｐゴシック" panose="020B0600070205080204" pitchFamily="50" charset="-128"/>
              </a:rPr>
              <a:t>日アセアン</a:t>
            </a:r>
            <a:r>
              <a:rPr lang="en-US" altLang="ja-JP" sz="1600" dirty="0">
                <a:latin typeface="ＭＳ Ｐゴシック" panose="020B0600070205080204" pitchFamily="50" charset="-128"/>
              </a:rPr>
              <a:t>EPA </a:t>
            </a:r>
            <a:r>
              <a:rPr lang="ja-JP" altLang="en-US" sz="1600" dirty="0">
                <a:latin typeface="ＭＳ Ｐゴシック" panose="020B0600070205080204" pitchFamily="50" charset="-128"/>
              </a:rPr>
              <a:t>、日ベトナム</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は、</a:t>
            </a:r>
            <a:endParaRPr lang="en-US" altLang="ja-JP" sz="1600" dirty="0">
              <a:latin typeface="ＭＳ Ｐゴシック" panose="020B0600070205080204" pitchFamily="50" charset="-128"/>
            </a:endParaRPr>
          </a:p>
          <a:p>
            <a:r>
              <a:rPr lang="ja-JP" altLang="en-US" sz="1600" dirty="0">
                <a:solidFill>
                  <a:srgbClr val="000000"/>
                </a:solidFill>
                <a:latin typeface="ＭＳ Ｐゴシック" panose="020B0600070205080204" pitchFamily="50" charset="-128"/>
              </a:rPr>
              <a:t>「関税分類を決定する構成部分」の考え方の規定あり！</a:t>
            </a:r>
          </a:p>
          <a:p>
            <a:r>
              <a:rPr kumimoji="1" lang="ja-JP" altLang="en-US" sz="1600" b="1" dirty="0">
                <a:solidFill>
                  <a:srgbClr val="FF0000"/>
                </a:solidFill>
                <a:latin typeface="ＭＳ Ｐゴシック" panose="020B0600070205080204" pitchFamily="50" charset="-128"/>
              </a:rPr>
              <a:t>⇒原則、表地のみ、原産性（品目別規則）を考慮すればよい。</a:t>
            </a:r>
          </a:p>
        </p:txBody>
      </p:sp>
      <p:sp>
        <p:nvSpPr>
          <p:cNvPr id="4" name="テキスト ボックス 3">
            <a:extLst>
              <a:ext uri="{FF2B5EF4-FFF2-40B4-BE49-F238E27FC236}">
                <a16:creationId xmlns:a16="http://schemas.microsoft.com/office/drawing/2014/main" id="{1BDA725C-E880-FF56-0974-7DC2DE1DC28E}"/>
              </a:ext>
            </a:extLst>
          </p:cNvPr>
          <p:cNvSpPr txBox="1"/>
          <p:nvPr/>
        </p:nvSpPr>
        <p:spPr>
          <a:xfrm>
            <a:off x="323285" y="3291830"/>
            <a:ext cx="864339" cy="338554"/>
          </a:xfrm>
          <a:prstGeom prst="rect">
            <a:avLst/>
          </a:prstGeom>
          <a:noFill/>
        </p:spPr>
        <p:txBody>
          <a:bodyPr wrap="none" rtlCol="0">
            <a:spAutoFit/>
          </a:bodyPr>
          <a:lstStyle/>
          <a:p>
            <a:r>
              <a:rPr lang="ja-JP" altLang="en-US" sz="1600" b="1" u="sng" dirty="0">
                <a:solidFill>
                  <a:srgbClr val="3333CC"/>
                </a:solidFill>
                <a:latin typeface="ＭＳ Ｐゴシック" panose="020B0600070205080204" pitchFamily="50" charset="-128"/>
              </a:rPr>
              <a:t>ポイント</a:t>
            </a:r>
            <a:endParaRPr kumimoji="1" lang="ja-JP" altLang="en-US" sz="1600" dirty="0"/>
          </a:p>
        </p:txBody>
      </p:sp>
      <p:sp>
        <p:nvSpPr>
          <p:cNvPr id="5" name="テキスト ボックス 4">
            <a:extLst>
              <a:ext uri="{FF2B5EF4-FFF2-40B4-BE49-F238E27FC236}">
                <a16:creationId xmlns:a16="http://schemas.microsoft.com/office/drawing/2014/main" id="{AE4DFBBF-9C2C-01E7-6BAA-D50B2DBD95B9}"/>
              </a:ext>
            </a:extLst>
          </p:cNvPr>
          <p:cNvSpPr txBox="1"/>
          <p:nvPr/>
        </p:nvSpPr>
        <p:spPr>
          <a:xfrm>
            <a:off x="5652120" y="1513116"/>
            <a:ext cx="864339" cy="338554"/>
          </a:xfrm>
          <a:prstGeom prst="rect">
            <a:avLst/>
          </a:prstGeom>
          <a:noFill/>
        </p:spPr>
        <p:txBody>
          <a:bodyPr wrap="none" rtlCol="0">
            <a:spAutoFit/>
          </a:bodyPr>
          <a:lstStyle/>
          <a:p>
            <a:r>
              <a:rPr lang="ja-JP" altLang="en-US" sz="1600" b="1" u="sng" dirty="0">
                <a:solidFill>
                  <a:srgbClr val="3333CC"/>
                </a:solidFill>
                <a:latin typeface="ＭＳ Ｐゴシック" panose="020B0600070205080204" pitchFamily="50" charset="-128"/>
              </a:rPr>
              <a:t>ポイント</a:t>
            </a:r>
            <a:endParaRPr kumimoji="1" lang="ja-JP" altLang="en-US" sz="1600" dirty="0"/>
          </a:p>
        </p:txBody>
      </p:sp>
    </p:spTree>
    <p:extLst>
      <p:ext uri="{BB962C8B-B14F-4D97-AF65-F5344CB8AC3E}">
        <p14:creationId xmlns:p14="http://schemas.microsoft.com/office/powerpoint/2010/main" val="7217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C7387-2B0F-2CC3-248F-055E9010FEF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7C07CB82-0A5D-EE15-31DF-E2726513BABE}"/>
              </a:ext>
            </a:extLst>
          </p:cNvPr>
          <p:cNvSpPr/>
          <p:nvPr/>
        </p:nvSpPr>
        <p:spPr>
          <a:xfrm>
            <a:off x="251520" y="843558"/>
            <a:ext cx="8856984" cy="4299942"/>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C6B44CF-BDC5-4AE4-4E80-16B23C14093A}"/>
              </a:ext>
            </a:extLst>
          </p:cNvPr>
          <p:cNvSpPr txBox="1"/>
          <p:nvPr/>
        </p:nvSpPr>
        <p:spPr>
          <a:xfrm>
            <a:off x="251520" y="828000"/>
            <a:ext cx="8712968" cy="369332"/>
          </a:xfrm>
          <a:prstGeom prst="rect">
            <a:avLst/>
          </a:prstGeom>
          <a:noFill/>
        </p:spPr>
        <p:txBody>
          <a:bodyPr wrap="square" rtlCol="0">
            <a:spAutoFit/>
          </a:bodyPr>
          <a:lstStyle/>
          <a:p>
            <a:pPr fontAlgn="auto">
              <a:spcAft>
                <a:spcPts val="0"/>
              </a:spcAft>
            </a:pPr>
            <a:r>
              <a:rPr lang="en-US" altLang="ja-JP" sz="1800" b="1" dirty="0">
                <a:solidFill>
                  <a:srgbClr val="3333CC"/>
                </a:solidFill>
                <a:latin typeface="ＭＳ Ｐゴシック" panose="020B0600070205080204" pitchFamily="50" charset="-128"/>
              </a:rPr>
              <a:t>RCEP</a:t>
            </a:r>
            <a:r>
              <a:rPr lang="ja-JP" altLang="en-US" sz="1800" b="1" dirty="0">
                <a:solidFill>
                  <a:srgbClr val="3333CC"/>
                </a:solidFill>
                <a:latin typeface="ＭＳ Ｐゴシック" panose="020B0600070205080204" pitchFamily="50" charset="-128"/>
              </a:rPr>
              <a:t>協定の衣類の品目別規則は 「１工程ルール」</a:t>
            </a:r>
            <a:r>
              <a:rPr lang="ja-JP" altLang="en-US" sz="1800" dirty="0">
                <a:latin typeface="ＭＳ Ｐゴシック" panose="020B0600070205080204" pitchFamily="50" charset="-128"/>
                <a:ea typeface="ＭＳ Ｐゴシック" panose="020B0600070205080204" pitchFamily="50" charset="-128"/>
              </a:rPr>
              <a:t>（正確には「</a:t>
            </a:r>
            <a:r>
              <a:rPr lang="en-US" altLang="ja-JP" sz="1800" dirty="0">
                <a:latin typeface="ＭＳ Ｐゴシック" panose="020B0600070205080204" pitchFamily="50" charset="-128"/>
                <a:ea typeface="ＭＳ Ｐゴシック" panose="020B0600070205080204" pitchFamily="50" charset="-128"/>
              </a:rPr>
              <a:t>CC</a:t>
            </a:r>
            <a:r>
              <a:rPr lang="ja-JP" altLang="en-US" sz="1800" dirty="0">
                <a:latin typeface="ＭＳ Ｐゴシック" panose="020B0600070205080204" pitchFamily="50" charset="-128"/>
                <a:ea typeface="ＭＳ Ｐゴシック" panose="020B0600070205080204" pitchFamily="50" charset="-128"/>
              </a:rPr>
              <a:t>（類の変更）」）</a:t>
            </a:r>
            <a:endParaRPr lang="en-US" altLang="ja-JP" sz="1800" b="1" dirty="0">
              <a:solidFill>
                <a:srgbClr val="3333CC"/>
              </a:solidFill>
              <a:latin typeface="ＭＳ Ｐゴシック" panose="020B0600070205080204" pitchFamily="50" charset="-128"/>
            </a:endParaRPr>
          </a:p>
        </p:txBody>
      </p:sp>
      <p:sp>
        <p:nvSpPr>
          <p:cNvPr id="36" name="テキスト ボックス 4">
            <a:extLst>
              <a:ext uri="{FF2B5EF4-FFF2-40B4-BE49-F238E27FC236}">
                <a16:creationId xmlns:a16="http://schemas.microsoft.com/office/drawing/2014/main" id="{E08AA249-C6FC-62B8-5279-AFAF25626197}"/>
              </a:ext>
            </a:extLst>
          </p:cNvPr>
          <p:cNvSpPr txBox="1">
            <a:spLocks noChangeArrowheads="1"/>
          </p:cNvSpPr>
          <p:nvPr/>
        </p:nvSpPr>
        <p:spPr bwMode="auto">
          <a:xfrm>
            <a:off x="251520" y="125219"/>
            <a:ext cx="5769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mn-ea"/>
              </a:rPr>
              <a:t>産品が適用する品目別規則などの規定を満たすかを確認</a:t>
            </a:r>
            <a:endParaRPr lang="en-US" altLang="ja-JP" dirty="0">
              <a:latin typeface="+mn-ea"/>
            </a:endParaRPr>
          </a:p>
          <a:p>
            <a:r>
              <a:rPr lang="ja-JP" altLang="en-US" dirty="0">
                <a:latin typeface="ＭＳ Ｐゴシック" panose="020B0600070205080204" pitchFamily="50" charset="-128"/>
              </a:rPr>
              <a:t>「繊維製品の原産地基準（品目別規則）の概要」</a:t>
            </a:r>
          </a:p>
        </p:txBody>
      </p:sp>
      <p:grpSp>
        <p:nvGrpSpPr>
          <p:cNvPr id="37" name="グループ化 36">
            <a:extLst>
              <a:ext uri="{FF2B5EF4-FFF2-40B4-BE49-F238E27FC236}">
                <a16:creationId xmlns:a16="http://schemas.microsoft.com/office/drawing/2014/main" id="{BF5F4F7A-A153-6B8E-F3A7-7173CACD9081}"/>
              </a:ext>
            </a:extLst>
          </p:cNvPr>
          <p:cNvGrpSpPr>
            <a:grpSpLocks noChangeAspect="1"/>
          </p:cNvGrpSpPr>
          <p:nvPr/>
        </p:nvGrpSpPr>
        <p:grpSpPr>
          <a:xfrm>
            <a:off x="250133" y="1116000"/>
            <a:ext cx="5762027" cy="1605626"/>
            <a:chOff x="378629" y="1192724"/>
            <a:chExt cx="6438454" cy="1794116"/>
          </a:xfrm>
        </p:grpSpPr>
        <p:grpSp>
          <p:nvGrpSpPr>
            <p:cNvPr id="39" name="グループ化 38">
              <a:extLst>
                <a:ext uri="{FF2B5EF4-FFF2-40B4-BE49-F238E27FC236}">
                  <a16:creationId xmlns:a16="http://schemas.microsoft.com/office/drawing/2014/main" id="{CB0FBC7A-F3D0-9716-F8CD-453B2D35B33A}"/>
                </a:ext>
              </a:extLst>
            </p:cNvPr>
            <p:cNvGrpSpPr/>
            <p:nvPr/>
          </p:nvGrpSpPr>
          <p:grpSpPr>
            <a:xfrm>
              <a:off x="378629" y="1451528"/>
              <a:ext cx="6438454" cy="1535312"/>
              <a:chOff x="378629" y="1676844"/>
              <a:chExt cx="6438454" cy="1535312"/>
            </a:xfrm>
          </p:grpSpPr>
          <p:sp>
            <p:nvSpPr>
              <p:cNvPr id="41" name="コンテンツ プレースホルダー 2">
                <a:extLst>
                  <a:ext uri="{FF2B5EF4-FFF2-40B4-BE49-F238E27FC236}">
                    <a16:creationId xmlns:a16="http://schemas.microsoft.com/office/drawing/2014/main" id="{D1E71AB1-0BED-9600-E8D7-DE1805C0785F}"/>
                  </a:ext>
                </a:extLst>
              </p:cNvPr>
              <p:cNvSpPr txBox="1">
                <a:spLocks/>
              </p:cNvSpPr>
              <p:nvPr/>
            </p:nvSpPr>
            <p:spPr>
              <a:xfrm>
                <a:off x="378629" y="1676844"/>
                <a:ext cx="6438454" cy="1535312"/>
              </a:xfrm>
              <a:prstGeom prst="rect">
                <a:avLst/>
              </a:prstGeom>
            </p:spPr>
            <p:txBody>
              <a:bodyPr>
                <a:noAutofit/>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r>
                  <a:rPr lang="ja-JP" altLang="en-US" sz="1600" dirty="0">
                    <a:latin typeface="ＭＳ Ｐゴシック" panose="020B0600070205080204" pitchFamily="50" charset="-128"/>
                    <a:ea typeface="ＭＳ Ｐゴシック" panose="020B0600070205080204" pitchFamily="50" charset="-128"/>
                  </a:rPr>
                  <a:t> 羊毛 　⇒　糸（羊毛糸）  ⇒　ウール織物　⇒　ウールスーツ　　　</a:t>
                </a:r>
              </a:p>
            </p:txBody>
          </p:sp>
          <p:pic>
            <p:nvPicPr>
              <p:cNvPr id="43" name="Picture 10" descr="糸紡ぎの写真素材｜写真素材なら「写真AC」無料（フリー ...">
                <a:extLst>
                  <a:ext uri="{FF2B5EF4-FFF2-40B4-BE49-F238E27FC236}">
                    <a16:creationId xmlns:a16="http://schemas.microsoft.com/office/drawing/2014/main" id="{7945C579-8AF7-085B-3D53-D75827AA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122" y="1757305"/>
                <a:ext cx="670512" cy="4023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青いスーツのビジネスマンのクローズアップは、灰色の背景に考えている">
                <a:extLst>
                  <a:ext uri="{FF2B5EF4-FFF2-40B4-BE49-F238E27FC236}">
                    <a16:creationId xmlns:a16="http://schemas.microsoft.com/office/drawing/2014/main" id="{8094B655-8DF4-3B42-592F-5A2F089EF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396" y="1757305"/>
                <a:ext cx="676334" cy="402307"/>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6CAC49DE-6DAF-6BCF-569A-46EE94D04372}"/>
                  </a:ext>
                </a:extLst>
              </p:cNvPr>
              <p:cNvPicPr>
                <a:picLocks noChangeAspect="1"/>
              </p:cNvPicPr>
              <p:nvPr/>
            </p:nvPicPr>
            <p:blipFill>
              <a:blip r:embed="rId4"/>
              <a:stretch>
                <a:fillRect/>
              </a:stretch>
            </p:blipFill>
            <p:spPr>
              <a:xfrm>
                <a:off x="3437708" y="1757305"/>
                <a:ext cx="670511" cy="402307"/>
              </a:xfrm>
              <a:prstGeom prst="rect">
                <a:avLst/>
              </a:prstGeom>
            </p:spPr>
          </p:pic>
          <p:sp>
            <p:nvSpPr>
              <p:cNvPr id="51" name="テキスト ボックス 50">
                <a:extLst>
                  <a:ext uri="{FF2B5EF4-FFF2-40B4-BE49-F238E27FC236}">
                    <a16:creationId xmlns:a16="http://schemas.microsoft.com/office/drawing/2014/main" id="{9D02A39C-F239-AC49-0938-50588EA79A2B}"/>
                  </a:ext>
                </a:extLst>
              </p:cNvPr>
              <p:cNvSpPr txBox="1"/>
              <p:nvPr/>
            </p:nvSpPr>
            <p:spPr>
              <a:xfrm>
                <a:off x="3527452" y="2481457"/>
                <a:ext cx="2645941" cy="378298"/>
              </a:xfrm>
              <a:prstGeom prst="rect">
                <a:avLst/>
              </a:prstGeom>
              <a:noFill/>
            </p:spPr>
            <p:txBody>
              <a:bodyPr wrap="none" rtlCol="0">
                <a:spAutoFit/>
              </a:bodyPr>
              <a:lstStyle/>
              <a:p>
                <a:pPr algn="ctr"/>
                <a:r>
                  <a:rPr lang="ja-JP" altLang="en-US" sz="1600" dirty="0">
                    <a:latin typeface="ＭＳ Ｐゴシック" panose="020B0600070205080204" pitchFamily="50" charset="-128"/>
                  </a:rPr>
                  <a:t>１つ</a:t>
                </a:r>
                <a:r>
                  <a:rPr kumimoji="1" lang="ja-JP" altLang="en-US" sz="1600" dirty="0">
                    <a:latin typeface="ＭＳ Ｐゴシック" panose="020B0600070205080204" pitchFamily="50" charset="-128"/>
                  </a:rPr>
                  <a:t>目の工程</a:t>
                </a:r>
                <a:r>
                  <a:rPr kumimoji="1" lang="en-US" altLang="ja-JP" sz="1600" dirty="0">
                    <a:latin typeface="ＭＳ Ｐゴシック" panose="020B0600070205080204" pitchFamily="50" charset="-128"/>
                  </a:rPr>
                  <a:t>/</a:t>
                </a:r>
                <a:r>
                  <a:rPr lang="ja-JP" altLang="en-US" sz="1600" dirty="0">
                    <a:latin typeface="ＭＳ Ｐゴシック" panose="020B0600070205080204" pitchFamily="50" charset="-128"/>
                  </a:rPr>
                  <a:t>裁断・</a:t>
                </a:r>
                <a:r>
                  <a:rPr lang="ja-JP" altLang="en-US" sz="1600" u="none" strike="noStrike" dirty="0">
                    <a:effectLst/>
                    <a:latin typeface="ＭＳ Ｐゴシック" panose="020B0600070205080204" pitchFamily="50" charset="-128"/>
                    <a:ea typeface="ＭＳ Ｐゴシック" panose="020B0600070205080204" pitchFamily="50" charset="-128"/>
                  </a:rPr>
                  <a:t>縫製</a:t>
                </a:r>
                <a:endParaRPr kumimoji="1" lang="ja-JP" altLang="en-US" sz="1600" dirty="0">
                  <a:latin typeface="ＭＳ Ｐゴシック" panose="020B0600070205080204" pitchFamily="50" charset="-128"/>
                </a:endParaRPr>
              </a:p>
            </p:txBody>
          </p:sp>
        </p:grpSp>
        <p:sp>
          <p:nvSpPr>
            <p:cNvPr id="40" name="テキスト ボックス 39">
              <a:extLst>
                <a:ext uri="{FF2B5EF4-FFF2-40B4-BE49-F238E27FC236}">
                  <a16:creationId xmlns:a16="http://schemas.microsoft.com/office/drawing/2014/main" id="{E3359627-3D3B-B9D5-834C-B4F4F0FC49B4}"/>
                </a:ext>
              </a:extLst>
            </p:cNvPr>
            <p:cNvSpPr txBox="1">
              <a:spLocks noChangeAspect="1"/>
            </p:cNvSpPr>
            <p:nvPr/>
          </p:nvSpPr>
          <p:spPr>
            <a:xfrm>
              <a:off x="380179" y="1192724"/>
              <a:ext cx="2187396" cy="402262"/>
            </a:xfrm>
            <a:prstGeom prst="rect">
              <a:avLst/>
            </a:prstGeom>
            <a:noFill/>
          </p:spPr>
          <p:txBody>
            <a:bodyPr wrap="none" rtlCol="0">
              <a:spAutoFit/>
            </a:bodyPr>
            <a:lstStyle/>
            <a:p>
              <a:pPr marL="0" indent="0" fontAlgn="auto">
                <a:spcAft>
                  <a:spcPts val="0"/>
                </a:spcAft>
                <a:buFont typeface="Arial" panose="020B0604020202020204" pitchFamily="34" charset="0"/>
                <a:buNone/>
              </a:pPr>
              <a:r>
                <a:rPr lang="ja-JP" altLang="en-US" sz="1600" dirty="0">
                  <a:latin typeface="ＭＳ Ｐゴシック" panose="020B0600070205080204" pitchFamily="50" charset="-128"/>
                  <a:ea typeface="ＭＳ Ｐゴシック" panose="020B0600070205080204" pitchFamily="50" charset="-128"/>
                </a:rPr>
                <a:t>ウールスーツの場合</a:t>
              </a:r>
              <a:endParaRPr lang="en-US" altLang="ja-JP" sz="1600" dirty="0">
                <a:latin typeface="ＭＳ Ｐゴシック" panose="020B0600070205080204" pitchFamily="50" charset="-128"/>
                <a:ea typeface="ＭＳ Ｐゴシック" panose="020B0600070205080204" pitchFamily="50" charset="-128"/>
              </a:endParaRPr>
            </a:p>
          </p:txBody>
        </p:sp>
      </p:grpSp>
      <p:pic>
        <p:nvPicPr>
          <p:cNvPr id="54" name="Picture 8" descr="羊毛のテクスチャのクローズアップ">
            <a:extLst>
              <a:ext uri="{FF2B5EF4-FFF2-40B4-BE49-F238E27FC236}">
                <a16:creationId xmlns:a16="http://schemas.microsoft.com/office/drawing/2014/main" id="{4AE73673-9716-FEC7-17E6-FA1F94BA4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9623"/>
            <a:ext cx="600065" cy="360039"/>
          </a:xfrm>
          <a:prstGeom prst="rect">
            <a:avLst/>
          </a:prstGeom>
          <a:noFill/>
          <a:extLst>
            <a:ext uri="{909E8E84-426E-40DD-AFC4-6F175D3DCCD1}">
              <a14:hiddenFill xmlns:a14="http://schemas.microsoft.com/office/drawing/2010/main">
                <a:solidFill>
                  <a:srgbClr val="FFFFFF"/>
                </a:solidFill>
              </a14:hiddenFill>
            </a:ext>
          </a:extLst>
        </p:spPr>
      </p:pic>
      <p:sp>
        <p:nvSpPr>
          <p:cNvPr id="55" name="矢印: 上カーブ 54">
            <a:extLst>
              <a:ext uri="{FF2B5EF4-FFF2-40B4-BE49-F238E27FC236}">
                <a16:creationId xmlns:a16="http://schemas.microsoft.com/office/drawing/2014/main" id="{AABD0D51-C271-5730-F045-AFE124410194}"/>
              </a:ext>
            </a:extLst>
          </p:cNvPr>
          <p:cNvSpPr/>
          <p:nvPr/>
        </p:nvSpPr>
        <p:spPr>
          <a:xfrm>
            <a:off x="3635896" y="2018567"/>
            <a:ext cx="1286895" cy="193143"/>
          </a:xfrm>
          <a:prstGeom prst="curvedUp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a:extLst>
              <a:ext uri="{FF2B5EF4-FFF2-40B4-BE49-F238E27FC236}">
                <a16:creationId xmlns:a16="http://schemas.microsoft.com/office/drawing/2014/main" id="{6C1377D4-9244-5BC5-CE31-47633149B1AB}"/>
              </a:ext>
            </a:extLst>
          </p:cNvPr>
          <p:cNvSpPr txBox="1"/>
          <p:nvPr/>
        </p:nvSpPr>
        <p:spPr>
          <a:xfrm>
            <a:off x="395536" y="2427734"/>
            <a:ext cx="8640960" cy="2646878"/>
          </a:xfrm>
          <a:prstGeom prst="rect">
            <a:avLst/>
          </a:prstGeom>
          <a:noFill/>
          <a:ln w="25400">
            <a:solidFill>
              <a:srgbClr val="FF0000"/>
            </a:solidFill>
            <a:prstDash val="dash"/>
          </a:ln>
        </p:spPr>
        <p:txBody>
          <a:bodyPr wrap="square" rtlCol="0">
            <a:spAutoFit/>
          </a:bodyPr>
          <a:lstStyle/>
          <a:p>
            <a:pPr>
              <a:spcBef>
                <a:spcPts val="0"/>
              </a:spcBef>
            </a:pPr>
            <a:r>
              <a:rPr lang="ja-JP" altLang="en-US" sz="1600" dirty="0">
                <a:solidFill>
                  <a:srgbClr val="000000"/>
                </a:solidFill>
                <a:latin typeface="ＭＳ Ｐゴシック" panose="020B0600070205080204" pitchFamily="50" charset="-128"/>
              </a:rPr>
              <a:t>〇締約国内で裁断・縫製さえ行えばよいため、</a:t>
            </a:r>
            <a:r>
              <a:rPr lang="ja-JP" altLang="en-US" sz="1600" b="1" dirty="0">
                <a:solidFill>
                  <a:srgbClr val="FF0000"/>
                </a:solidFill>
                <a:latin typeface="ＭＳ Ｐゴシック" panose="020B0600070205080204" pitchFamily="50" charset="-128"/>
              </a:rPr>
              <a:t>使用する生地に対する制限はない。</a:t>
            </a:r>
            <a:endParaRPr lang="en-US" altLang="ja-JP" sz="1600" b="1" dirty="0">
              <a:solidFill>
                <a:srgbClr val="FF0000"/>
              </a:solidFill>
              <a:latin typeface="ＭＳ Ｐゴシック" panose="020B0600070205080204" pitchFamily="50" charset="-128"/>
            </a:endParaRPr>
          </a:p>
          <a:p>
            <a:pPr>
              <a:spcBef>
                <a:spcPts val="0"/>
              </a:spcBef>
            </a:pPr>
            <a:r>
              <a:rPr lang="ja-JP" altLang="en-US" sz="1600" b="1" dirty="0"/>
              <a:t>　</a:t>
            </a:r>
            <a:r>
              <a:rPr lang="ja-JP" altLang="ja-JP" sz="1600" b="1" u="sng" dirty="0"/>
              <a:t>中国製、台湾製、イタリア製など原産国を問わず利用することが可能</a:t>
            </a:r>
            <a:r>
              <a:rPr lang="ja-JP" altLang="en-US" sz="1600" b="1" u="sng" dirty="0"/>
              <a:t>。</a:t>
            </a:r>
            <a:endParaRPr lang="en-US" altLang="ja-JP" sz="1600" b="1" u="sng" dirty="0"/>
          </a:p>
          <a:p>
            <a:pPr indent="-457200">
              <a:spcBef>
                <a:spcPts val="600"/>
              </a:spcBef>
            </a:pPr>
            <a:r>
              <a:rPr lang="ja-JP" altLang="en-US" sz="1600" dirty="0">
                <a:latin typeface="ＭＳ Ｐゴシック" panose="020B0600070205080204" pitchFamily="50" charset="-128"/>
              </a:rPr>
              <a:t>〇日アセアン</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や日ベトナム</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に比べて原産地基準が緩く使い易い。</a:t>
            </a:r>
            <a:endParaRPr lang="en-US" altLang="ja-JP" sz="1600" dirty="0">
              <a:latin typeface="ＭＳ Ｐゴシック" panose="020B0600070205080204" pitchFamily="50" charset="-128"/>
            </a:endParaRPr>
          </a:p>
          <a:p>
            <a:pPr marL="216000">
              <a:spcBef>
                <a:spcPts val="0"/>
              </a:spcBef>
            </a:pPr>
            <a:r>
              <a:rPr lang="ja-JP" altLang="en-US" sz="1600" b="1" dirty="0">
                <a:solidFill>
                  <a:srgbClr val="FF0000"/>
                </a:solidFill>
                <a:latin typeface="ＭＳ Ｐゴシック" panose="020B0600070205080204" pitchFamily="50" charset="-128"/>
              </a:rPr>
              <a:t>但し、一部の品目で段階的な関税の引下げが採用されている品目がある。最大</a:t>
            </a:r>
            <a:r>
              <a:rPr lang="en-US" altLang="ja-JP" sz="1600" b="1" dirty="0">
                <a:solidFill>
                  <a:srgbClr val="FF0000"/>
                </a:solidFill>
                <a:latin typeface="ＭＳ Ｐゴシック" panose="020B0600070205080204" pitchFamily="50" charset="-128"/>
              </a:rPr>
              <a:t>2036</a:t>
            </a:r>
            <a:r>
              <a:rPr lang="ja-JP" altLang="en-US" sz="1600" b="1" dirty="0">
                <a:solidFill>
                  <a:srgbClr val="FF0000"/>
                </a:solidFill>
                <a:latin typeface="ＭＳ Ｐゴシック" panose="020B0600070205080204" pitchFamily="50" charset="-128"/>
              </a:rPr>
              <a:t>年まで関税が残る（</a:t>
            </a:r>
            <a:r>
              <a:rPr lang="en-US" altLang="ja-JP" sz="1600" b="1" dirty="0">
                <a:solidFill>
                  <a:srgbClr val="FF0000"/>
                </a:solidFill>
                <a:latin typeface="ＭＳ Ｐゴシック" panose="020B0600070205080204" pitchFamily="50" charset="-128"/>
              </a:rPr>
              <a:t>16</a:t>
            </a:r>
            <a:r>
              <a:rPr lang="ja-JP" altLang="en-US" sz="1600" b="1" dirty="0">
                <a:solidFill>
                  <a:srgbClr val="FF0000"/>
                </a:solidFill>
                <a:latin typeface="ＭＳ Ｐゴシック" panose="020B0600070205080204" pitchFamily="50" charset="-128"/>
              </a:rPr>
              <a:t>年目関税撤廃）品目あり！</a:t>
            </a:r>
          </a:p>
          <a:p>
            <a:pPr>
              <a:spcBef>
                <a:spcPts val="600"/>
              </a:spcBef>
            </a:pPr>
            <a:r>
              <a:rPr lang="ja-JP" altLang="en-US" sz="1600" dirty="0">
                <a:latin typeface="ＭＳ Ｐゴシック" panose="020B0600070205080204" pitchFamily="50" charset="-128"/>
              </a:rPr>
              <a:t>〇</a:t>
            </a:r>
            <a:r>
              <a:rPr lang="en-US" altLang="ja-JP" sz="1600" dirty="0">
                <a:solidFill>
                  <a:srgbClr val="000000"/>
                </a:solidFill>
                <a:latin typeface="ＭＳ Ｐゴシック" panose="020B0600070205080204" pitchFamily="50" charset="-128"/>
              </a:rPr>
              <a:t>RCEP</a:t>
            </a:r>
            <a:r>
              <a:rPr lang="ja-JP" altLang="en-US" sz="1600" dirty="0">
                <a:solidFill>
                  <a:srgbClr val="000000"/>
                </a:solidFill>
                <a:latin typeface="ＭＳ Ｐゴシック" panose="020B0600070205080204" pitchFamily="50" charset="-128"/>
              </a:rPr>
              <a:t>協定には、「関税分類を決定する構成部分」の考え方の規定なし！</a:t>
            </a:r>
          </a:p>
          <a:p>
            <a:pPr marL="216000"/>
            <a:r>
              <a:rPr lang="ja-JP" altLang="en-US" sz="1600" b="1" dirty="0">
                <a:solidFill>
                  <a:srgbClr val="FF0000"/>
                </a:solidFill>
                <a:latin typeface="ＭＳ Ｐゴシック" panose="020B0600070205080204" pitchFamily="50" charset="-128"/>
              </a:rPr>
              <a:t>⇒全ての非原産材料について原産性（品目別規則）を考慮する必要がある。</a:t>
            </a:r>
            <a:endParaRPr lang="en-US" altLang="ja-JP" sz="1600" b="1" dirty="0">
              <a:solidFill>
                <a:srgbClr val="FF0000"/>
              </a:solidFill>
              <a:latin typeface="ＭＳ Ｐゴシック" panose="020B0600070205080204" pitchFamily="50" charset="-128"/>
            </a:endParaRPr>
          </a:p>
          <a:p>
            <a:pPr marL="216000"/>
            <a:r>
              <a:rPr lang="ja-JP" altLang="en-US" sz="1600" dirty="0">
                <a:latin typeface="ＭＳ Ｐゴシック" panose="020B0600070205080204" pitchFamily="50" charset="-128"/>
              </a:rPr>
              <a:t>原材料が</a:t>
            </a:r>
            <a:r>
              <a:rPr lang="en-US" altLang="ja-JP" sz="1600" dirty="0">
                <a:latin typeface="ＭＳ Ｐゴシック" panose="020B0600070205080204" pitchFamily="50" charset="-128"/>
              </a:rPr>
              <a:t>CC</a:t>
            </a:r>
            <a:r>
              <a:rPr lang="ja-JP" altLang="en-US" sz="1600" dirty="0">
                <a:latin typeface="ＭＳ Ｐゴシック" panose="020B0600070205080204" pitchFamily="50" charset="-128"/>
              </a:rPr>
              <a:t>を満たすか確認：ウール生地</a:t>
            </a:r>
            <a:r>
              <a:rPr lang="en-US" altLang="ja-JP" sz="1600" b="1" dirty="0">
                <a:latin typeface="ＭＳ Ｐゴシック" panose="020B0600070205080204" pitchFamily="50" charset="-128"/>
              </a:rPr>
              <a:t>51</a:t>
            </a:r>
            <a:r>
              <a:rPr lang="ja-JP" altLang="en-US" sz="1600" dirty="0">
                <a:latin typeface="ＭＳ Ｐゴシック" panose="020B0600070205080204" pitchFamily="50" charset="-128"/>
              </a:rPr>
              <a:t>類</a:t>
            </a:r>
            <a:r>
              <a:rPr lang="ja-JP" altLang="en-US" sz="1600" dirty="0">
                <a:solidFill>
                  <a:srgbClr val="FF0000"/>
                </a:solidFill>
                <a:latin typeface="ＭＳ Ｐゴシック" panose="020B0600070205080204" pitchFamily="50" charset="-128"/>
              </a:rPr>
              <a:t>〇</a:t>
            </a:r>
            <a:r>
              <a:rPr lang="ja-JP" altLang="en-US" sz="1600" dirty="0">
                <a:latin typeface="ＭＳ Ｐゴシック" panose="020B0600070205080204" pitchFamily="50" charset="-128"/>
              </a:rPr>
              <a:t>、人造繊維裏地</a:t>
            </a:r>
            <a:r>
              <a:rPr lang="en-US" altLang="ja-JP" sz="1600" b="1" dirty="0">
                <a:latin typeface="ＭＳ Ｐゴシック" panose="020B0600070205080204" pitchFamily="50" charset="-128"/>
              </a:rPr>
              <a:t>54</a:t>
            </a:r>
            <a:r>
              <a:rPr lang="ja-JP" altLang="en-US" sz="1600" dirty="0">
                <a:latin typeface="ＭＳ Ｐゴシック" panose="020B0600070205080204" pitchFamily="50" charset="-128"/>
              </a:rPr>
              <a:t>類</a:t>
            </a:r>
            <a:r>
              <a:rPr lang="en-US" altLang="ja-JP" sz="1600" dirty="0">
                <a:latin typeface="ＭＳ Ｐゴシック" panose="020B0600070205080204" pitchFamily="50" charset="-128"/>
              </a:rPr>
              <a:t>or</a:t>
            </a:r>
            <a:r>
              <a:rPr lang="en-US" altLang="ja-JP" sz="1600" b="1" dirty="0">
                <a:latin typeface="ＭＳ Ｐゴシック" panose="020B0600070205080204" pitchFamily="50" charset="-128"/>
              </a:rPr>
              <a:t>55</a:t>
            </a:r>
            <a:r>
              <a:rPr lang="ja-JP" altLang="en-US" sz="1600" dirty="0">
                <a:latin typeface="ＭＳ Ｐゴシック" panose="020B0600070205080204" pitchFamily="50" charset="-128"/>
              </a:rPr>
              <a:t>類</a:t>
            </a:r>
            <a:r>
              <a:rPr lang="ja-JP" altLang="en-US" sz="1600" dirty="0">
                <a:solidFill>
                  <a:srgbClr val="FF0000"/>
                </a:solidFill>
                <a:latin typeface="ＭＳ Ｐゴシック" panose="020B0600070205080204" pitchFamily="50" charset="-128"/>
              </a:rPr>
              <a:t>〇</a:t>
            </a:r>
            <a:r>
              <a:rPr lang="ja-JP" altLang="en-US" sz="1600" dirty="0">
                <a:latin typeface="ＭＳ Ｐゴシック" panose="020B0600070205080204" pitchFamily="50" charset="-128"/>
              </a:rPr>
              <a:t>、肩パット</a:t>
            </a:r>
            <a:r>
              <a:rPr lang="en-US" altLang="ja-JP" sz="1600" b="1" dirty="0">
                <a:solidFill>
                  <a:srgbClr val="FF0000"/>
                </a:solidFill>
                <a:latin typeface="ＭＳ Ｐゴシック" panose="020B0600070205080204" pitchFamily="50" charset="-128"/>
              </a:rPr>
              <a:t>6217×</a:t>
            </a:r>
          </a:p>
          <a:p>
            <a:pPr marL="216000"/>
            <a:r>
              <a:rPr lang="en-US" altLang="ja-JP" sz="1400" dirty="0">
                <a:latin typeface="ＭＳ Ｐゴシック" panose="020B0600070205080204" pitchFamily="50" charset="-128"/>
              </a:rPr>
              <a:t>6117.90</a:t>
            </a:r>
            <a:r>
              <a:rPr lang="ja-JP" altLang="ja-JP" sz="1400" dirty="0">
                <a:latin typeface="ＭＳ Ｐゴシック" panose="020B0600070205080204" pitchFamily="50" charset="-128"/>
              </a:rPr>
              <a:t>項</a:t>
            </a:r>
            <a:r>
              <a:rPr lang="ja-JP" altLang="en-US" sz="1400" dirty="0">
                <a:latin typeface="ＭＳ Ｐゴシック" panose="020B0600070205080204" pitchFamily="50" charset="-128"/>
              </a:rPr>
              <a:t>、</a:t>
            </a:r>
            <a:r>
              <a:rPr lang="en-US" altLang="ja-JP" sz="1400" dirty="0">
                <a:latin typeface="ＭＳ Ｐゴシック" panose="020B0600070205080204" pitchFamily="50" charset="-128"/>
              </a:rPr>
              <a:t>6217.90</a:t>
            </a:r>
            <a:r>
              <a:rPr lang="ja-JP" altLang="ja-JP" sz="1400" dirty="0">
                <a:latin typeface="ＭＳ Ｐゴシック" panose="020B0600070205080204" pitchFamily="50" charset="-128"/>
              </a:rPr>
              <a:t>項には、肩パッドその他のパッド、ドレスシールド、ポケット、袖、襟</a:t>
            </a:r>
            <a:r>
              <a:rPr lang="ja-JP" altLang="en-US" sz="1400" dirty="0">
                <a:latin typeface="ＭＳ Ｐゴシック" panose="020B0600070205080204" pitchFamily="50" charset="-128"/>
              </a:rPr>
              <a:t>など</a:t>
            </a:r>
            <a:r>
              <a:rPr lang="ja-JP" altLang="ja-JP" sz="1400" dirty="0">
                <a:latin typeface="ＭＳ Ｐゴシック" panose="020B0600070205080204" pitchFamily="50" charset="-128"/>
              </a:rPr>
              <a:t>が含まれ</a:t>
            </a:r>
            <a:r>
              <a:rPr lang="ja-JP" altLang="en-US" sz="1400" dirty="0">
                <a:latin typeface="ＭＳ Ｐゴシック" panose="020B0600070205080204" pitchFamily="50" charset="-128"/>
              </a:rPr>
              <a:t>、</a:t>
            </a:r>
            <a:r>
              <a:rPr lang="ja-JP" altLang="ja-JP" sz="1400" dirty="0">
                <a:latin typeface="ＭＳ Ｐゴシック" panose="020B0600070205080204" pitchFamily="50" charset="-128"/>
              </a:rPr>
              <a:t>これらの部分品が非原産材料である場合は</a:t>
            </a:r>
            <a:r>
              <a:rPr lang="en-US" altLang="ja-JP" sz="1400" dirty="0">
                <a:latin typeface="ＭＳ Ｐゴシック" panose="020B0600070205080204" pitchFamily="50" charset="-128"/>
              </a:rPr>
              <a:t>CC</a:t>
            </a:r>
            <a:r>
              <a:rPr lang="ja-JP" altLang="en-US" sz="1400" dirty="0">
                <a:latin typeface="ＭＳ Ｐゴシック" panose="020B0600070205080204" pitchFamily="50" charset="-128"/>
              </a:rPr>
              <a:t>（類の変更）</a:t>
            </a:r>
            <a:r>
              <a:rPr lang="ja-JP" altLang="ja-JP" sz="1400" dirty="0">
                <a:latin typeface="ＭＳ Ｐゴシック" panose="020B0600070205080204" pitchFamily="50" charset="-128"/>
              </a:rPr>
              <a:t>を満たさない為、デミニマス規定</a:t>
            </a:r>
            <a:r>
              <a:rPr lang="ja-JP" altLang="en-US" sz="1400" dirty="0">
                <a:latin typeface="ＭＳ Ｐゴシック" panose="020B0600070205080204" pitchFamily="50" charset="-128"/>
              </a:rPr>
              <a:t>等</a:t>
            </a:r>
            <a:r>
              <a:rPr lang="ja-JP" altLang="ja-JP" sz="1400" dirty="0">
                <a:latin typeface="ＭＳ Ｐゴシック" panose="020B0600070205080204" pitchFamily="50" charset="-128"/>
              </a:rPr>
              <a:t>を適用する必要が</a:t>
            </a:r>
            <a:r>
              <a:rPr lang="ja-JP" altLang="en-US" sz="1400" dirty="0">
                <a:latin typeface="ＭＳ Ｐゴシック" panose="020B0600070205080204" pitchFamily="50" charset="-128"/>
              </a:rPr>
              <a:t>ある。</a:t>
            </a:r>
            <a:endParaRPr lang="en-US" altLang="ja-JP" sz="1400" b="1" dirty="0">
              <a:latin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8D8248A-B9E8-C86B-911A-3F04446C906B}"/>
              </a:ext>
            </a:extLst>
          </p:cNvPr>
          <p:cNvSpPr txBox="1"/>
          <p:nvPr/>
        </p:nvSpPr>
        <p:spPr>
          <a:xfrm>
            <a:off x="5508104" y="1275606"/>
            <a:ext cx="3528392" cy="1077218"/>
          </a:xfrm>
          <a:prstGeom prst="rect">
            <a:avLst/>
          </a:prstGeom>
          <a:noFill/>
          <a:ln w="6350">
            <a:solidFill>
              <a:schemeClr val="bg1">
                <a:lumMod val="50000"/>
              </a:schemeClr>
            </a:solidFill>
          </a:ln>
        </p:spPr>
        <p:txBody>
          <a:bodyPr wrap="square" rtlCol="0">
            <a:spAutoFit/>
          </a:bodyPr>
          <a:lstStyle/>
          <a:p>
            <a:r>
              <a:rPr lang="ja-JP" altLang="en-US" sz="1600" dirty="0">
                <a:solidFill>
                  <a:srgbClr val="000000"/>
                </a:solidFill>
                <a:latin typeface="ＭＳ Ｐゴシック" panose="020B0600070205080204" pitchFamily="50" charset="-128"/>
              </a:rPr>
              <a:t>衣類（</a:t>
            </a:r>
            <a:r>
              <a:rPr lang="ja-JP" altLang="en-US" sz="1600" dirty="0">
                <a:latin typeface="ＭＳ Ｐゴシック" panose="020B0600070205080204" pitchFamily="50" charset="-128"/>
              </a:rPr>
              <a:t>第</a:t>
            </a:r>
            <a:r>
              <a:rPr lang="en-US" altLang="ja-JP" sz="1600" dirty="0">
                <a:latin typeface="ＭＳ Ｐゴシック" panose="020B0600070205080204" pitchFamily="50" charset="-128"/>
              </a:rPr>
              <a:t>61</a:t>
            </a:r>
            <a:r>
              <a:rPr lang="ja-JP" altLang="en-US" sz="1600" dirty="0">
                <a:latin typeface="ＭＳ Ｐゴシック" panose="020B0600070205080204" pitchFamily="50" charset="-128"/>
              </a:rPr>
              <a:t>類、第</a:t>
            </a:r>
            <a:r>
              <a:rPr lang="en-US" altLang="ja-JP" sz="1600" dirty="0">
                <a:latin typeface="ＭＳ Ｐゴシック" panose="020B0600070205080204" pitchFamily="50" charset="-128"/>
              </a:rPr>
              <a:t>62</a:t>
            </a:r>
            <a:r>
              <a:rPr lang="ja-JP" altLang="en-US" sz="1600" dirty="0">
                <a:latin typeface="ＭＳ Ｐゴシック" panose="020B0600070205080204" pitchFamily="50" charset="-128"/>
              </a:rPr>
              <a:t>類）の品目別規則は「類の変更（</a:t>
            </a:r>
            <a:r>
              <a:rPr lang="en-US" altLang="ja-JP" sz="1600" dirty="0">
                <a:latin typeface="ＭＳ Ｐゴシック" panose="020B0600070205080204" pitchFamily="50" charset="-128"/>
              </a:rPr>
              <a:t>CC</a:t>
            </a:r>
            <a:r>
              <a:rPr lang="ja-JP" altLang="en-US" sz="1600" dirty="0">
                <a:latin typeface="ＭＳ Ｐゴシック" panose="020B0600070205080204" pitchFamily="50" charset="-128"/>
              </a:rPr>
              <a:t>）」。</a:t>
            </a:r>
            <a:endParaRPr lang="en-US" altLang="ja-JP" sz="1600" dirty="0">
              <a:latin typeface="ＭＳ Ｐゴシック" panose="020B0600070205080204" pitchFamily="50" charset="-128"/>
            </a:endParaRPr>
          </a:p>
          <a:p>
            <a:r>
              <a:rPr lang="ja-JP" altLang="en-US" sz="1600" dirty="0">
                <a:latin typeface="ＭＳ Ｐゴシック" panose="020B0600070205080204" pitchFamily="50" charset="-128"/>
              </a:rPr>
              <a:t>「裁断・縫製」のみを締約国で行えば原産性を満たす</a:t>
            </a:r>
            <a:r>
              <a:rPr lang="ja-JP" altLang="en-US" sz="1600" dirty="0">
                <a:solidFill>
                  <a:srgbClr val="000000"/>
                </a:solidFill>
                <a:latin typeface="ＭＳ Ｐゴシック" panose="020B0600070205080204" pitchFamily="50" charset="-128"/>
              </a:rPr>
              <a:t>。</a:t>
            </a:r>
            <a:endParaRPr kumimoji="1" lang="ja-JP" altLang="en-US" sz="1600" dirty="0">
              <a:latin typeface="ＭＳ Ｐゴシック" panose="020B0600070205080204" pitchFamily="50" charset="-128"/>
            </a:endParaRPr>
          </a:p>
        </p:txBody>
      </p:sp>
      <p:pic>
        <p:nvPicPr>
          <p:cNvPr id="6" name="グラフィックス 5">
            <a:extLst>
              <a:ext uri="{FF2B5EF4-FFF2-40B4-BE49-F238E27FC236}">
                <a16:creationId xmlns:a16="http://schemas.microsoft.com/office/drawing/2014/main" id="{98B028FD-6ECE-C8D1-FE29-08B7F5099472}"/>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346124" y="3291830"/>
            <a:ext cx="409452" cy="360040"/>
          </a:xfrm>
          <a:prstGeom prst="rect">
            <a:avLst/>
          </a:prstGeom>
        </p:spPr>
      </p:pic>
      <p:sp>
        <p:nvSpPr>
          <p:cNvPr id="8" name="テキスト ボックス 7">
            <a:extLst>
              <a:ext uri="{FF2B5EF4-FFF2-40B4-BE49-F238E27FC236}">
                <a16:creationId xmlns:a16="http://schemas.microsoft.com/office/drawing/2014/main" id="{F98CC37E-E15A-2076-B0AF-7F917899ECAB}"/>
              </a:ext>
            </a:extLst>
          </p:cNvPr>
          <p:cNvSpPr txBox="1"/>
          <p:nvPr/>
        </p:nvSpPr>
        <p:spPr>
          <a:xfrm>
            <a:off x="323285" y="2124000"/>
            <a:ext cx="864339" cy="338554"/>
          </a:xfrm>
          <a:prstGeom prst="rect">
            <a:avLst/>
          </a:prstGeom>
          <a:noFill/>
        </p:spPr>
        <p:txBody>
          <a:bodyPr wrap="none" rtlCol="0">
            <a:spAutoFit/>
          </a:bodyPr>
          <a:lstStyle/>
          <a:p>
            <a:r>
              <a:rPr lang="ja-JP" altLang="en-US" sz="1600" b="1" u="sng" dirty="0">
                <a:solidFill>
                  <a:srgbClr val="3333CC"/>
                </a:solidFill>
                <a:latin typeface="ＭＳ Ｐゴシック" panose="020B0600070205080204" pitchFamily="50" charset="-128"/>
              </a:rPr>
              <a:t>ポイント</a:t>
            </a:r>
            <a:endParaRPr kumimoji="1" lang="ja-JP" altLang="en-US" sz="1600" dirty="0"/>
          </a:p>
        </p:txBody>
      </p:sp>
      <p:pic>
        <p:nvPicPr>
          <p:cNvPr id="4" name="グラフィックス 3">
            <a:extLst>
              <a:ext uri="{FF2B5EF4-FFF2-40B4-BE49-F238E27FC236}">
                <a16:creationId xmlns:a16="http://schemas.microsoft.com/office/drawing/2014/main" id="{4AF6314B-C77D-125D-8F2E-876E14CE3C92}"/>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346124" y="4083918"/>
            <a:ext cx="409452" cy="360040"/>
          </a:xfrm>
          <a:prstGeom prst="rect">
            <a:avLst/>
          </a:prstGeom>
        </p:spPr>
      </p:pic>
    </p:spTree>
    <p:extLst>
      <p:ext uri="{BB962C8B-B14F-4D97-AF65-F5344CB8AC3E}">
        <p14:creationId xmlns:p14="http://schemas.microsoft.com/office/powerpoint/2010/main" val="24998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578F-A8A2-D3AC-02D6-99897C0E19AB}"/>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9E80278B-4B26-4CF4-857C-CE4BD4C8263C}"/>
              </a:ext>
            </a:extLst>
          </p:cNvPr>
          <p:cNvSpPr/>
          <p:nvPr/>
        </p:nvSpPr>
        <p:spPr>
          <a:xfrm>
            <a:off x="251520" y="843558"/>
            <a:ext cx="8640960" cy="3888432"/>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4">
            <a:extLst>
              <a:ext uri="{FF2B5EF4-FFF2-40B4-BE49-F238E27FC236}">
                <a16:creationId xmlns:a16="http://schemas.microsoft.com/office/drawing/2014/main" id="{225562A5-9FDA-6F62-EB38-FEDB1DFD13C1}"/>
              </a:ext>
            </a:extLst>
          </p:cNvPr>
          <p:cNvSpPr txBox="1">
            <a:spLocks noChangeArrowheads="1"/>
          </p:cNvSpPr>
          <p:nvPr/>
        </p:nvSpPr>
        <p:spPr bwMode="auto">
          <a:xfrm>
            <a:off x="251520" y="401638"/>
            <a:ext cx="5280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ＭＳ Ｐゴシック" panose="020B0600070205080204" pitchFamily="50" charset="-128"/>
              </a:rPr>
              <a:t>ASEAN</a:t>
            </a:r>
            <a:r>
              <a:rPr lang="ja-JP" altLang="en-US" dirty="0">
                <a:latin typeface="ＭＳ Ｐゴシック" panose="020B0600070205080204" pitchFamily="50" charset="-128"/>
              </a:rPr>
              <a:t>中国自由貿易協定の原産地規則（日本語訳）</a:t>
            </a:r>
          </a:p>
        </p:txBody>
      </p:sp>
      <p:sp>
        <p:nvSpPr>
          <p:cNvPr id="5" name="コンテンツ プレースホルダー 6">
            <a:extLst>
              <a:ext uri="{FF2B5EF4-FFF2-40B4-BE49-F238E27FC236}">
                <a16:creationId xmlns:a16="http://schemas.microsoft.com/office/drawing/2014/main" id="{05FFEE5F-0B05-84AC-E98A-470AC075D904}"/>
              </a:ext>
            </a:extLst>
          </p:cNvPr>
          <p:cNvSpPr txBox="1">
            <a:spLocks/>
          </p:cNvSpPr>
          <p:nvPr/>
        </p:nvSpPr>
        <p:spPr>
          <a:xfrm>
            <a:off x="323528" y="915566"/>
            <a:ext cx="8496944" cy="3803164"/>
          </a:xfrm>
          <a:prstGeom prst="rect">
            <a:avLst/>
          </a:prstGeom>
        </p:spPr>
        <p:txBody>
          <a:bodyPr>
            <a:noAutofit/>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ASEAN</a:t>
            </a:r>
            <a:r>
              <a:rPr lang="ja-JP" altLang="en-US" sz="1600" dirty="0">
                <a:latin typeface="ＭＳ Ｐゴシック" panose="020B0600070205080204" pitchFamily="50" charset="-128"/>
                <a:ea typeface="ＭＳ Ｐゴシック" panose="020B0600070205080204" pitchFamily="50" charset="-128"/>
              </a:rPr>
              <a:t>中国自由貿易協定の原産地規則</a:t>
            </a:r>
            <a:endParaRPr lang="en-US" altLang="ja-JP" sz="1600" dirty="0">
              <a:latin typeface="ＭＳ Ｐゴシック" panose="020B0600070205080204" pitchFamily="50" charset="-128"/>
              <a:ea typeface="ＭＳ Ｐゴシック" panose="020B0600070205080204" pitchFamily="50" charset="-128"/>
            </a:endParaRP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1. For the purposes of Article 2(c) of this ANNEX, except for those goods covered under Paragraph 2, a good shall be treated as an originating good:</a:t>
            </a: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(a) if the good has </a:t>
            </a:r>
            <a:r>
              <a:rPr lang="en-US" altLang="ja-JP" sz="1600" dirty="0">
                <a:solidFill>
                  <a:srgbClr val="FF0000"/>
                </a:solidFill>
                <a:latin typeface="ＭＳ Ｐゴシック" panose="020B0600070205080204" pitchFamily="50" charset="-128"/>
                <a:ea typeface="ＭＳ Ｐゴシック" panose="020B0600070205080204" pitchFamily="50" charset="-128"/>
              </a:rPr>
              <a:t>a regional value content of not less than 40 per cent of FOB </a:t>
            </a:r>
            <a:r>
              <a:rPr lang="en-US" altLang="ja-JP" sz="1600" dirty="0">
                <a:latin typeface="ＭＳ Ｐゴシック" panose="020B0600070205080204" pitchFamily="50" charset="-128"/>
                <a:ea typeface="ＭＳ Ｐゴシック" panose="020B0600070205080204" pitchFamily="50" charset="-128"/>
              </a:rPr>
              <a:t>calculated using the formula as described in Article 5 of this ANNEX, and the final process of production is performed within a Party; or </a:t>
            </a: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(b) for the purpose of goods classified in Chapters 25, 26, 28, 29 , 31 , 39, 42-49, 57-59, 61, </a:t>
            </a:r>
            <a:r>
              <a:rPr lang="en-US" altLang="ja-JP" sz="1600" dirty="0">
                <a:solidFill>
                  <a:srgbClr val="FF0000"/>
                </a:solidFill>
                <a:latin typeface="ＭＳ Ｐゴシック" panose="020B0600070205080204" pitchFamily="50" charset="-128"/>
                <a:ea typeface="ＭＳ Ｐゴシック" panose="020B0600070205080204" pitchFamily="50" charset="-128"/>
              </a:rPr>
              <a:t>62</a:t>
            </a:r>
            <a:r>
              <a:rPr lang="en-US" altLang="ja-JP" sz="1600" dirty="0">
                <a:latin typeface="ＭＳ Ｐゴシック" panose="020B0600070205080204" pitchFamily="50" charset="-128"/>
                <a:ea typeface="ＭＳ Ｐゴシック" panose="020B0600070205080204" pitchFamily="50" charset="-128"/>
              </a:rPr>
              <a:t>, 64, 66-71, 73-83, 86, 88, 91-97 of the </a:t>
            </a:r>
            <a:r>
              <a:rPr lang="en-US" altLang="ja-JP" sz="1600" dirty="0" err="1">
                <a:latin typeface="ＭＳ Ｐゴシック" panose="020B0600070205080204" pitchFamily="50" charset="-128"/>
                <a:ea typeface="ＭＳ Ｐゴシック" panose="020B0600070205080204" pitchFamily="50" charset="-128"/>
              </a:rPr>
              <a:t>Harmonised</a:t>
            </a:r>
            <a:r>
              <a:rPr lang="en-US" altLang="ja-JP" sz="1600" dirty="0">
                <a:latin typeface="ＭＳ Ｐゴシック" panose="020B0600070205080204" pitchFamily="50" charset="-128"/>
                <a:ea typeface="ＭＳ Ｐゴシック" panose="020B0600070205080204" pitchFamily="50" charset="-128"/>
              </a:rPr>
              <a:t> System if all non-originating materials used in the production of the goods have undergone a change in tariff classification (</a:t>
            </a:r>
            <a:r>
              <a:rPr lang="en-US" altLang="ja-JP" sz="1600" dirty="0">
                <a:solidFill>
                  <a:srgbClr val="FF0000"/>
                </a:solidFill>
                <a:latin typeface="ＭＳ Ｐゴシック" panose="020B0600070205080204" pitchFamily="50" charset="-128"/>
                <a:ea typeface="ＭＳ Ｐゴシック" panose="020B0600070205080204" pitchFamily="50" charset="-128"/>
              </a:rPr>
              <a:t>hereinafter referred to as “CTC”</a:t>
            </a:r>
            <a:r>
              <a:rPr lang="en-US" altLang="ja-JP" sz="1600" dirty="0">
                <a:latin typeface="ＭＳ Ｐゴシック" panose="020B0600070205080204" pitchFamily="50" charset="-128"/>
                <a:ea typeface="ＭＳ Ｐゴシック" panose="020B0600070205080204" pitchFamily="50" charset="-128"/>
              </a:rPr>
              <a:t>) at the four-digit level, which is a change in tariff heading, of the </a:t>
            </a:r>
            <a:r>
              <a:rPr lang="en-US" altLang="ja-JP" sz="1600" dirty="0" err="1">
                <a:latin typeface="ＭＳ Ｐゴシック" panose="020B0600070205080204" pitchFamily="50" charset="-128"/>
                <a:ea typeface="ＭＳ Ｐゴシック" panose="020B0600070205080204" pitchFamily="50" charset="-128"/>
              </a:rPr>
              <a:t>Harmonised</a:t>
            </a:r>
            <a:r>
              <a:rPr lang="en-US" altLang="ja-JP" sz="1600" dirty="0">
                <a:latin typeface="ＭＳ Ｐゴシック" panose="020B0600070205080204" pitchFamily="50" charset="-128"/>
                <a:ea typeface="ＭＳ Ｐゴシック" panose="020B0600070205080204" pitchFamily="50" charset="-128"/>
              </a:rPr>
              <a:t> System. </a:t>
            </a: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2. In accordance with Paragraph 1, and unless otherwise provided for in the Product Specific Rules as specified in Attachment B, a good shall be treated as an originating good if it </a:t>
            </a:r>
            <a:r>
              <a:rPr lang="en-US" altLang="ja-JP" sz="1600" dirty="0">
                <a:solidFill>
                  <a:srgbClr val="FF0000"/>
                </a:solidFill>
                <a:latin typeface="ＭＳ Ｐゴシック" panose="020B0600070205080204" pitchFamily="50" charset="-128"/>
                <a:ea typeface="ＭＳ Ｐゴシック" panose="020B0600070205080204" pitchFamily="50" charset="-128"/>
              </a:rPr>
              <a:t>meets a regional value content of not less than 40 per cent </a:t>
            </a:r>
            <a:r>
              <a:rPr lang="en-US" altLang="ja-JP" sz="1600" dirty="0">
                <a:latin typeface="ＭＳ Ｐゴシック" panose="020B0600070205080204" pitchFamily="50" charset="-128"/>
                <a:ea typeface="ＭＳ Ｐゴシック" panose="020B0600070205080204" pitchFamily="50" charset="-128"/>
              </a:rPr>
              <a:t>or those criteria in the Product Specific Rules.</a:t>
            </a:r>
          </a:p>
        </p:txBody>
      </p:sp>
    </p:spTree>
    <p:extLst>
      <p:ext uri="{BB962C8B-B14F-4D97-AF65-F5344CB8AC3E}">
        <p14:creationId xmlns:p14="http://schemas.microsoft.com/office/powerpoint/2010/main" val="110631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77A59-CB4B-E991-C792-5F983F66FD7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D90D71-77A4-DB79-C17A-8E57016BBE4A}"/>
              </a:ext>
            </a:extLst>
          </p:cNvPr>
          <p:cNvSpPr/>
          <p:nvPr/>
        </p:nvSpPr>
        <p:spPr>
          <a:xfrm>
            <a:off x="251520" y="843558"/>
            <a:ext cx="8640960" cy="3888432"/>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6">
            <a:extLst>
              <a:ext uri="{FF2B5EF4-FFF2-40B4-BE49-F238E27FC236}">
                <a16:creationId xmlns:a16="http://schemas.microsoft.com/office/drawing/2014/main" id="{DB9E66A0-A637-047C-EA55-1464D5F432D1}"/>
              </a:ext>
            </a:extLst>
          </p:cNvPr>
          <p:cNvSpPr txBox="1">
            <a:spLocks/>
          </p:cNvSpPr>
          <p:nvPr/>
        </p:nvSpPr>
        <p:spPr>
          <a:xfrm>
            <a:off x="323528" y="915566"/>
            <a:ext cx="8496944" cy="3773980"/>
          </a:xfrm>
          <a:prstGeom prst="rect">
            <a:avLst/>
          </a:prstGeom>
        </p:spPr>
        <p:txBody>
          <a:bodyPr>
            <a:noAutofit/>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ASEAN</a:t>
            </a:r>
            <a:r>
              <a:rPr lang="ja-JP" altLang="en-US" sz="1600" dirty="0">
                <a:latin typeface="ＭＳ Ｐゴシック" panose="020B0600070205080204" pitchFamily="50" charset="-128"/>
                <a:ea typeface="ＭＳ Ｐゴシック" panose="020B0600070205080204" pitchFamily="50" charset="-128"/>
              </a:rPr>
              <a:t>中国自由貿易協定の原産地規則（日本語訳）</a:t>
            </a:r>
            <a:endParaRPr lang="en-US" altLang="ja-JP" sz="1600" dirty="0">
              <a:latin typeface="ＭＳ Ｐゴシック" panose="020B0600070205080204" pitchFamily="50" charset="-128"/>
              <a:ea typeface="ＭＳ Ｐゴシック" panose="020B0600070205080204" pitchFamily="50" charset="-128"/>
            </a:endParaRP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1. </a:t>
            </a:r>
            <a:r>
              <a:rPr lang="ja-JP" altLang="en-US" sz="1600" dirty="0">
                <a:latin typeface="ＭＳ Ｐゴシック" panose="020B0600070205080204" pitchFamily="50" charset="-128"/>
                <a:ea typeface="ＭＳ Ｐゴシック" panose="020B0600070205080204" pitchFamily="50" charset="-128"/>
              </a:rPr>
              <a:t>パラグラフ</a:t>
            </a:r>
            <a:r>
              <a:rPr lang="en-US" altLang="ja-JP" sz="1600" dirty="0">
                <a:latin typeface="ＭＳ Ｐゴシック" panose="020B0600070205080204" pitchFamily="50" charset="-128"/>
                <a:ea typeface="ＭＳ Ｐゴシック" panose="020B0600070205080204" pitchFamily="50" charset="-128"/>
              </a:rPr>
              <a:t>2</a:t>
            </a:r>
            <a:r>
              <a:rPr lang="ja-JP" altLang="en-US" sz="1600" dirty="0">
                <a:latin typeface="ＭＳ Ｐゴシック" panose="020B0600070205080204" pitchFamily="50" charset="-128"/>
                <a:ea typeface="ＭＳ Ｐゴシック" panose="020B0600070205080204" pitchFamily="50" charset="-128"/>
              </a:rPr>
              <a:t>で規定する品目を除き、</a:t>
            </a:r>
          </a:p>
          <a:p>
            <a:pPr marL="0" indent="0" fontAlgn="auto">
              <a:spcAft>
                <a:spcPts val="0"/>
              </a:spcAft>
              <a:buNone/>
            </a:pPr>
            <a:r>
              <a:rPr lang="en-US" altLang="ja-JP" sz="1600" dirty="0">
                <a:latin typeface="ＭＳ Ｐゴシック" panose="020B0600070205080204" pitchFamily="50" charset="-128"/>
                <a:ea typeface="ＭＳ Ｐゴシック" panose="020B0600070205080204" pitchFamily="50" charset="-128"/>
              </a:rPr>
              <a:t>(a)Article 5</a:t>
            </a:r>
            <a:r>
              <a:rPr lang="ja-JP" altLang="en-US" sz="1600" dirty="0">
                <a:latin typeface="ＭＳ Ｐゴシック" panose="020B0600070205080204" pitchFamily="50" charset="-128"/>
                <a:ea typeface="ＭＳ Ｐゴシック" panose="020B0600070205080204" pitchFamily="50" charset="-128"/>
              </a:rPr>
              <a:t>の計算式に基づき計算した域内原産割合が</a:t>
            </a:r>
            <a:r>
              <a:rPr lang="en-US" altLang="ja-JP" sz="1600" dirty="0">
                <a:latin typeface="ＭＳ Ｐゴシック" panose="020B0600070205080204" pitchFamily="50" charset="-128"/>
                <a:ea typeface="ＭＳ Ｐゴシック" panose="020B0600070205080204" pitchFamily="50" charset="-128"/>
              </a:rPr>
              <a:t>FOB40</a:t>
            </a:r>
            <a:r>
              <a:rPr lang="ja-JP" altLang="en-US" sz="1600" dirty="0">
                <a:latin typeface="ＭＳ Ｐゴシック" panose="020B0600070205080204" pitchFamily="50" charset="-128"/>
                <a:ea typeface="ＭＳ Ｐゴシック" panose="020B0600070205080204" pitchFamily="50" charset="-128"/>
              </a:rPr>
              <a:t>％以上で、締約国で最終加工されたものを原産品とする。</a:t>
            </a:r>
            <a:endParaRPr lang="en-US" altLang="ja-JP" sz="1600" dirty="0">
              <a:latin typeface="ＭＳ Ｐゴシック" panose="020B0600070205080204" pitchFamily="50" charset="-128"/>
              <a:ea typeface="ＭＳ Ｐゴシック" panose="020B0600070205080204" pitchFamily="50" charset="-128"/>
            </a:endParaRPr>
          </a:p>
          <a:p>
            <a:pPr marL="0" indent="0" fontAlgn="auto">
              <a:spcAft>
                <a:spcPts val="0"/>
              </a:spcAft>
              <a:buNone/>
            </a:pPr>
            <a:r>
              <a:rPr lang="ja-JP" altLang="en-US" sz="1600" dirty="0">
                <a:latin typeface="ＭＳ Ｐゴシック" panose="020B0600070205080204" pitchFamily="50" charset="-128"/>
                <a:ea typeface="ＭＳ Ｐゴシック" panose="020B0600070205080204" pitchFamily="50" charset="-128"/>
              </a:rPr>
              <a:t>又は、</a:t>
            </a:r>
          </a:p>
          <a:p>
            <a:pPr marL="0" indent="0" fontAlgn="auto">
              <a:spcAft>
                <a:spcPts val="0"/>
              </a:spcAft>
              <a:buNone/>
            </a:pPr>
            <a:r>
              <a:rPr lang="en-US" altLang="ja-JP" sz="1600" dirty="0">
                <a:latin typeface="ＭＳ Ｐゴシック" panose="020B0600070205080204" pitchFamily="50" charset="-128"/>
                <a:ea typeface="ＭＳ Ｐゴシック" panose="020B0600070205080204" pitchFamily="50" charset="-128"/>
              </a:rPr>
              <a:t>(b) HS25</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26</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28</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29</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2901</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2902</a:t>
            </a:r>
            <a:r>
              <a:rPr lang="ja-JP" altLang="en-US" sz="1600" dirty="0">
                <a:latin typeface="ＭＳ Ｐゴシック" panose="020B0600070205080204" pitchFamily="50" charset="-128"/>
                <a:ea typeface="ＭＳ Ｐゴシック" panose="020B0600070205080204" pitchFamily="50" charset="-128"/>
              </a:rPr>
              <a:t>は</a:t>
            </a:r>
            <a:r>
              <a:rPr lang="en-US" altLang="ja-JP" sz="1600" dirty="0">
                <a:latin typeface="ＭＳ Ｐゴシック" panose="020B0600070205080204" pitchFamily="50" charset="-128"/>
                <a:ea typeface="ＭＳ Ｐゴシック" panose="020B0600070205080204" pitchFamily="50" charset="-128"/>
              </a:rPr>
              <a:t>RVC</a:t>
            </a:r>
            <a:r>
              <a:rPr lang="ja-JP" altLang="en-US" sz="1600" dirty="0">
                <a:latin typeface="ＭＳ Ｐゴシック" panose="020B0600070205080204" pitchFamily="50" charset="-128"/>
                <a:ea typeface="ＭＳ Ｐゴシック" panose="020B0600070205080204" pitchFamily="50" charset="-128"/>
              </a:rPr>
              <a:t>のみ）、</a:t>
            </a:r>
            <a:r>
              <a:rPr lang="en-US" altLang="ja-JP" sz="1600" dirty="0">
                <a:latin typeface="ＭＳ Ｐゴシック" panose="020B0600070205080204" pitchFamily="50" charset="-128"/>
                <a:ea typeface="ＭＳ Ｐゴシック" panose="020B0600070205080204" pitchFamily="50" charset="-128"/>
              </a:rPr>
              <a:t>31</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3105</a:t>
            </a:r>
            <a:r>
              <a:rPr lang="ja-JP" altLang="en-US" sz="1600" dirty="0">
                <a:latin typeface="ＭＳ Ｐゴシック" panose="020B0600070205080204" pitchFamily="50" charset="-128"/>
                <a:ea typeface="ＭＳ Ｐゴシック" panose="020B0600070205080204" pitchFamily="50" charset="-128"/>
              </a:rPr>
              <a:t>は</a:t>
            </a:r>
            <a:r>
              <a:rPr lang="en-US" altLang="ja-JP" sz="1600" dirty="0">
                <a:latin typeface="ＭＳ Ｐゴシック" panose="020B0600070205080204" pitchFamily="50" charset="-128"/>
                <a:ea typeface="ＭＳ Ｐゴシック" panose="020B0600070205080204" pitchFamily="50" charset="-128"/>
              </a:rPr>
              <a:t>RVC</a:t>
            </a:r>
            <a:r>
              <a:rPr lang="ja-JP" altLang="en-US" sz="1600" dirty="0">
                <a:latin typeface="ＭＳ Ｐゴシック" panose="020B0600070205080204" pitchFamily="50" charset="-128"/>
                <a:ea typeface="ＭＳ Ｐゴシック" panose="020B0600070205080204" pitchFamily="50" charset="-128"/>
              </a:rPr>
              <a:t>のみ）、</a:t>
            </a:r>
            <a:r>
              <a:rPr lang="en-US" altLang="ja-JP" sz="1600" dirty="0">
                <a:latin typeface="ＭＳ Ｐゴシック" panose="020B0600070205080204" pitchFamily="50" charset="-128"/>
                <a:ea typeface="ＭＳ Ｐゴシック" panose="020B0600070205080204" pitchFamily="50" charset="-128"/>
              </a:rPr>
              <a:t>39</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3901</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3902</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3903</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3907</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3908</a:t>
            </a:r>
            <a:r>
              <a:rPr lang="ja-JP" altLang="en-US" sz="1600" dirty="0">
                <a:latin typeface="ＭＳ Ｐゴシック" panose="020B0600070205080204" pitchFamily="50" charset="-128"/>
                <a:ea typeface="ＭＳ Ｐゴシック" panose="020B0600070205080204" pitchFamily="50" charset="-128"/>
              </a:rPr>
              <a:t>は</a:t>
            </a:r>
            <a:r>
              <a:rPr lang="en-US" altLang="ja-JP" sz="1600" dirty="0">
                <a:latin typeface="ＭＳ Ｐゴシック" panose="020B0600070205080204" pitchFamily="50" charset="-128"/>
                <a:ea typeface="ＭＳ Ｐゴシック" panose="020B0600070205080204" pitchFamily="50" charset="-128"/>
              </a:rPr>
              <a:t>RVC</a:t>
            </a:r>
            <a:r>
              <a:rPr lang="ja-JP" altLang="en-US" sz="1600" dirty="0">
                <a:latin typeface="ＭＳ Ｐゴシック" panose="020B0600070205080204" pitchFamily="50" charset="-128"/>
                <a:ea typeface="ＭＳ Ｐゴシック" panose="020B0600070205080204" pitchFamily="50" charset="-128"/>
              </a:rPr>
              <a:t>のみ）、</a:t>
            </a:r>
            <a:r>
              <a:rPr lang="en-US" altLang="ja-JP" sz="1600" dirty="0">
                <a:latin typeface="ＭＳ Ｐゴシック" panose="020B0600070205080204" pitchFamily="50" charset="-128"/>
                <a:ea typeface="ＭＳ Ｐゴシック" panose="020B0600070205080204" pitchFamily="50" charset="-128"/>
              </a:rPr>
              <a:t>42</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49</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57</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59</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solidFill>
                  <a:srgbClr val="FF0000"/>
                </a:solidFill>
                <a:latin typeface="ＭＳ Ｐゴシック" panose="020B0600070205080204" pitchFamily="50" charset="-128"/>
                <a:ea typeface="ＭＳ Ｐゴシック" panose="020B0600070205080204" pitchFamily="50" charset="-128"/>
              </a:rPr>
              <a:t>61</a:t>
            </a:r>
            <a:r>
              <a:rPr lang="ja-JP" altLang="en-US" sz="1600" dirty="0">
                <a:solidFill>
                  <a:srgbClr val="FF0000"/>
                </a:solidFill>
                <a:latin typeface="ＭＳ Ｐゴシック" panose="020B0600070205080204" pitchFamily="50" charset="-128"/>
                <a:ea typeface="ＭＳ Ｐゴシック" panose="020B0600070205080204" pitchFamily="50" charset="-128"/>
              </a:rPr>
              <a:t>類</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solidFill>
                  <a:srgbClr val="FF0000"/>
                </a:solidFill>
                <a:latin typeface="ＭＳ Ｐゴシック" panose="020B0600070205080204" pitchFamily="50" charset="-128"/>
                <a:ea typeface="ＭＳ Ｐゴシック" panose="020B0600070205080204" pitchFamily="50" charset="-128"/>
              </a:rPr>
              <a:t>62</a:t>
            </a:r>
            <a:r>
              <a:rPr lang="ja-JP" altLang="en-US" sz="1600" dirty="0">
                <a:solidFill>
                  <a:srgbClr val="FF0000"/>
                </a:solidFill>
                <a:latin typeface="ＭＳ Ｐゴシック" panose="020B0600070205080204" pitchFamily="50" charset="-128"/>
                <a:ea typeface="ＭＳ Ｐゴシック" panose="020B0600070205080204" pitchFamily="50" charset="-128"/>
              </a:rPr>
              <a:t>類</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64</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66</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71</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73</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83</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86</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88</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91</a:t>
            </a:r>
            <a:r>
              <a:rPr lang="ja-JP" altLang="en-US" sz="1600" dirty="0">
                <a:latin typeface="ＭＳ Ｐゴシック" panose="020B0600070205080204" pitchFamily="50" charset="-128"/>
                <a:ea typeface="ＭＳ Ｐゴシック" panose="020B0600070205080204" pitchFamily="50" charset="-128"/>
              </a:rPr>
              <a:t>類～</a:t>
            </a:r>
            <a:r>
              <a:rPr lang="en-US" altLang="ja-JP" sz="1600" dirty="0">
                <a:latin typeface="ＭＳ Ｐゴシック" panose="020B0600070205080204" pitchFamily="50" charset="-128"/>
                <a:ea typeface="ＭＳ Ｐゴシック" panose="020B0600070205080204" pitchFamily="50" charset="-128"/>
              </a:rPr>
              <a:t>97</a:t>
            </a:r>
            <a:r>
              <a:rPr lang="ja-JP" altLang="en-US" sz="1600" dirty="0">
                <a:latin typeface="ＭＳ Ｐゴシック" panose="020B0600070205080204" pitchFamily="50" charset="-128"/>
                <a:ea typeface="ＭＳ Ｐゴシック" panose="020B0600070205080204" pitchFamily="50" charset="-128"/>
              </a:rPr>
              <a:t>類に分類されるものは</a:t>
            </a:r>
            <a:r>
              <a:rPr lang="ja-JP" altLang="en-US" sz="1600" dirty="0">
                <a:solidFill>
                  <a:srgbClr val="FF0000"/>
                </a:solidFill>
                <a:latin typeface="ＭＳ Ｐゴシック" panose="020B0600070205080204" pitchFamily="50" charset="-128"/>
                <a:ea typeface="ＭＳ Ｐゴシック" panose="020B0600070205080204" pitchFamily="50" charset="-128"/>
              </a:rPr>
              <a:t>全ての非原産材料が</a:t>
            </a:r>
            <a:r>
              <a:rPr lang="en-US" altLang="ja-JP" sz="1600" dirty="0">
                <a:solidFill>
                  <a:srgbClr val="FF0000"/>
                </a:solidFill>
                <a:latin typeface="ＭＳ Ｐゴシック" panose="020B0600070205080204" pitchFamily="50" charset="-128"/>
                <a:ea typeface="ＭＳ Ｐゴシック" panose="020B0600070205080204" pitchFamily="50" charset="-128"/>
              </a:rPr>
              <a:t>CTC</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HS4</a:t>
            </a:r>
            <a:r>
              <a:rPr lang="ja-JP" altLang="en-US" sz="1600" dirty="0">
                <a:latin typeface="ＭＳ Ｐゴシック" panose="020B0600070205080204" pitchFamily="50" charset="-128"/>
                <a:ea typeface="ＭＳ Ｐゴシック" panose="020B0600070205080204" pitchFamily="50" charset="-128"/>
              </a:rPr>
              <a:t>ケタの変更）を満たせば原産品とする。</a:t>
            </a:r>
          </a:p>
          <a:p>
            <a:pPr marL="0" indent="0" fontAlgn="auto">
              <a:spcAft>
                <a:spcPts val="0"/>
              </a:spcAft>
              <a:buFont typeface="Arial" panose="020B0604020202020204" pitchFamily="34" charset="0"/>
              <a:buNone/>
            </a:pPr>
            <a:r>
              <a:rPr lang="en-US" altLang="ja-JP" sz="1600" dirty="0">
                <a:latin typeface="ＭＳ Ｐゴシック" panose="020B0600070205080204" pitchFamily="50" charset="-128"/>
                <a:ea typeface="ＭＳ Ｐゴシック" panose="020B0600070205080204" pitchFamily="50" charset="-128"/>
              </a:rPr>
              <a:t>2. </a:t>
            </a:r>
            <a:r>
              <a:rPr lang="ja-JP" altLang="en-US" sz="1600" dirty="0">
                <a:latin typeface="ＭＳ Ｐゴシック" panose="020B0600070205080204" pitchFamily="50" charset="-128"/>
                <a:ea typeface="ＭＳ Ｐゴシック" panose="020B0600070205080204" pitchFamily="50" charset="-128"/>
              </a:rPr>
              <a:t>パラグラフ</a:t>
            </a:r>
            <a:r>
              <a:rPr lang="en-US" altLang="ja-JP" sz="1600" dirty="0">
                <a:latin typeface="ＭＳ Ｐゴシック" panose="020B0600070205080204" pitchFamily="50" charset="-128"/>
                <a:ea typeface="ＭＳ Ｐゴシック" panose="020B0600070205080204" pitchFamily="50" charset="-128"/>
              </a:rPr>
              <a:t>1</a:t>
            </a:r>
            <a:r>
              <a:rPr lang="ja-JP" altLang="en-US" sz="1600" dirty="0">
                <a:latin typeface="ＭＳ Ｐゴシック" panose="020B0600070205080204" pitchFamily="50" charset="-128"/>
                <a:ea typeface="ＭＳ Ｐゴシック" panose="020B0600070205080204" pitchFamily="50" charset="-128"/>
              </a:rPr>
              <a:t>に従い、</a:t>
            </a:r>
            <a:r>
              <a:rPr lang="en-US" altLang="ja-JP" sz="1600" dirty="0">
                <a:latin typeface="ＭＳ Ｐゴシック" panose="020B0600070205080204" pitchFamily="50" charset="-128"/>
                <a:ea typeface="ＭＳ Ｐゴシック" panose="020B0600070205080204" pitchFamily="50" charset="-128"/>
              </a:rPr>
              <a:t>B</a:t>
            </a:r>
            <a:r>
              <a:rPr lang="ja-JP" altLang="en-US" sz="1600" dirty="0">
                <a:latin typeface="ＭＳ Ｐゴシック" panose="020B0600070205080204" pitchFamily="50" charset="-128"/>
                <a:ea typeface="ＭＳ Ｐゴシック" panose="020B0600070205080204" pitchFamily="50" charset="-128"/>
              </a:rPr>
              <a:t>品目別原産地規則（</a:t>
            </a:r>
            <a:r>
              <a:rPr lang="en-US" altLang="ja-JP" sz="1600" dirty="0">
                <a:latin typeface="ＭＳ Ｐゴシック" panose="020B0600070205080204" pitchFamily="50" charset="-128"/>
                <a:ea typeface="ＭＳ Ｐゴシック" panose="020B0600070205080204" pitchFamily="50" charset="-128"/>
              </a:rPr>
              <a:t>PSR</a:t>
            </a:r>
            <a:r>
              <a:rPr lang="ja-JP" altLang="en-US" sz="1600" dirty="0">
                <a:latin typeface="ＭＳ Ｐゴシック" panose="020B0600070205080204" pitchFamily="50" charset="-128"/>
                <a:ea typeface="ＭＳ Ｐゴシック" panose="020B0600070205080204" pitchFamily="50" charset="-128"/>
              </a:rPr>
              <a:t>）に別段の定めがない限り</a:t>
            </a:r>
            <a:r>
              <a:rPr lang="en-US" altLang="ja-JP" sz="1600" dirty="0">
                <a:solidFill>
                  <a:srgbClr val="FF0000"/>
                </a:solidFill>
                <a:latin typeface="ＭＳ Ｐゴシック" panose="020B0600070205080204" pitchFamily="50" charset="-128"/>
                <a:ea typeface="ＭＳ Ｐゴシック" panose="020B0600070205080204" pitchFamily="50" charset="-128"/>
              </a:rPr>
              <a:t>RVC40</a:t>
            </a:r>
            <a:r>
              <a:rPr lang="ja-JP" altLang="en-US" sz="1600" dirty="0">
                <a:solidFill>
                  <a:srgbClr val="FF0000"/>
                </a:solidFill>
                <a:latin typeface="ＭＳ Ｐゴシック" panose="020B0600070205080204" pitchFamily="50" charset="-128"/>
                <a:ea typeface="ＭＳ Ｐゴシック" panose="020B0600070205080204" pitchFamily="50" charset="-128"/>
              </a:rPr>
              <a:t>％以上</a:t>
            </a:r>
            <a:r>
              <a:rPr lang="ja-JP" altLang="en-US" sz="1600" dirty="0">
                <a:latin typeface="ＭＳ Ｐゴシック" panose="020B0600070205080204" pitchFamily="50" charset="-128"/>
                <a:ea typeface="ＭＳ Ｐゴシック" panose="020B0600070205080204" pitchFamily="50" charset="-128"/>
              </a:rPr>
              <a:t>又は品目別原産地規則（</a:t>
            </a:r>
            <a:r>
              <a:rPr lang="en-US" altLang="ja-JP" sz="1600" dirty="0">
                <a:latin typeface="ＭＳ Ｐゴシック" panose="020B0600070205080204" pitchFamily="50" charset="-128"/>
                <a:ea typeface="ＭＳ Ｐゴシック" panose="020B0600070205080204" pitchFamily="50" charset="-128"/>
              </a:rPr>
              <a:t>PSR</a:t>
            </a:r>
            <a:r>
              <a:rPr lang="ja-JP" altLang="en-US" sz="1600" dirty="0">
                <a:latin typeface="ＭＳ Ｐゴシック" panose="020B0600070205080204" pitchFamily="50" charset="-128"/>
                <a:ea typeface="ＭＳ Ｐゴシック" panose="020B0600070205080204" pitchFamily="50" charset="-128"/>
              </a:rPr>
              <a:t>）を満たしたものを原産品とする。</a:t>
            </a:r>
            <a:endParaRPr lang="en-US" altLang="ja-JP" sz="1600" dirty="0">
              <a:latin typeface="ＭＳ Ｐゴシック" panose="020B0600070205080204" pitchFamily="50" charset="-128"/>
              <a:ea typeface="ＭＳ Ｐゴシック" panose="020B0600070205080204" pitchFamily="50" charset="-128"/>
            </a:endParaRPr>
          </a:p>
          <a:p>
            <a:pPr marL="0" indent="0" fontAlgn="auto">
              <a:spcAft>
                <a:spcPts val="0"/>
              </a:spcAft>
              <a:buFont typeface="Arial" panose="020B0604020202020204" pitchFamily="34" charset="0"/>
              <a:buNone/>
            </a:pPr>
            <a:r>
              <a:rPr lang="ja-JP" altLang="en-US" sz="1200" b="1" dirty="0">
                <a:latin typeface="ＭＳ Ｐゴシック" panose="020B0600070205080204" pitchFamily="50" charset="-128"/>
                <a:ea typeface="ＭＳ Ｐゴシック" panose="020B0600070205080204" pitchFamily="50" charset="-128"/>
              </a:rPr>
              <a:t>注　</a:t>
            </a:r>
            <a:r>
              <a:rPr lang="en-US" altLang="ja-JP" sz="1200" b="1" dirty="0">
                <a:latin typeface="ＭＳ Ｐゴシック" panose="020B0600070205080204" pitchFamily="50" charset="-128"/>
                <a:ea typeface="ＭＳ Ｐゴシック" panose="020B0600070205080204" pitchFamily="50" charset="-128"/>
              </a:rPr>
              <a:t>RVC40</a:t>
            </a:r>
            <a:r>
              <a:rPr lang="ja-JP" altLang="en-US" sz="1200" b="1" dirty="0">
                <a:latin typeface="ＭＳ Ｐゴシック" panose="020B0600070205080204" pitchFamily="50" charset="-128"/>
                <a:ea typeface="ＭＳ Ｐゴシック" panose="020B0600070205080204" pitchFamily="50" charset="-128"/>
              </a:rPr>
              <a:t>％以上：産品の域内原産割合 が</a:t>
            </a:r>
            <a:r>
              <a:rPr lang="en-US" altLang="ja-JP" sz="1200" b="1" dirty="0">
                <a:latin typeface="ＭＳ Ｐゴシック" panose="020B0600070205080204" pitchFamily="50" charset="-128"/>
                <a:ea typeface="ＭＳ Ｐゴシック" panose="020B0600070205080204" pitchFamily="50" charset="-128"/>
              </a:rPr>
              <a:t>40</a:t>
            </a:r>
            <a:r>
              <a:rPr lang="ja-JP" altLang="en-US" sz="1200" b="1" dirty="0">
                <a:latin typeface="ＭＳ Ｐゴシック" panose="020B0600070205080204" pitchFamily="50" charset="-128"/>
                <a:ea typeface="ＭＳ Ｐゴシック" panose="020B0600070205080204" pitchFamily="50" charset="-128"/>
              </a:rPr>
              <a:t>パーセント以上でなければならないことをいう。</a:t>
            </a:r>
          </a:p>
        </p:txBody>
      </p:sp>
      <p:sp>
        <p:nvSpPr>
          <p:cNvPr id="2" name="テキスト ボックス 4">
            <a:extLst>
              <a:ext uri="{FF2B5EF4-FFF2-40B4-BE49-F238E27FC236}">
                <a16:creationId xmlns:a16="http://schemas.microsoft.com/office/drawing/2014/main" id="{8F020863-7E4E-818D-B73C-86D5FA64206D}"/>
              </a:ext>
            </a:extLst>
          </p:cNvPr>
          <p:cNvSpPr txBox="1">
            <a:spLocks noChangeArrowheads="1"/>
          </p:cNvSpPr>
          <p:nvPr/>
        </p:nvSpPr>
        <p:spPr bwMode="auto">
          <a:xfrm>
            <a:off x="251520" y="402218"/>
            <a:ext cx="5280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ＭＳ Ｐゴシック" panose="020B0600070205080204" pitchFamily="50" charset="-128"/>
              </a:rPr>
              <a:t>ASEAN</a:t>
            </a:r>
            <a:r>
              <a:rPr lang="ja-JP" altLang="en-US" dirty="0">
                <a:latin typeface="ＭＳ Ｐゴシック" panose="020B0600070205080204" pitchFamily="50" charset="-128"/>
              </a:rPr>
              <a:t>中国自由貿易協定の原産地規則（日本語訳）</a:t>
            </a:r>
          </a:p>
        </p:txBody>
      </p:sp>
    </p:spTree>
    <p:extLst>
      <p:ext uri="{BB962C8B-B14F-4D97-AF65-F5344CB8AC3E}">
        <p14:creationId xmlns:p14="http://schemas.microsoft.com/office/powerpoint/2010/main" val="254389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9">
            <a:extLst>
              <a:ext uri="{FF2B5EF4-FFF2-40B4-BE49-F238E27FC236}">
                <a16:creationId xmlns:a16="http://schemas.microsoft.com/office/drawing/2014/main" id="{A061284B-645A-4D43-939E-FDA8B3151851}"/>
              </a:ext>
            </a:extLst>
          </p:cNvPr>
          <p:cNvSpPr txBox="1">
            <a:spLocks noChangeArrowheads="1"/>
          </p:cNvSpPr>
          <p:nvPr/>
        </p:nvSpPr>
        <p:spPr bwMode="auto">
          <a:xfrm>
            <a:off x="526892" y="1876414"/>
            <a:ext cx="679767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dirty="0">
                <a:solidFill>
                  <a:srgbClr val="005CA5"/>
                </a:solidFill>
              </a:rPr>
              <a:t>ご清聴ありがとうございました。</a:t>
            </a:r>
          </a:p>
        </p:txBody>
      </p:sp>
      <p:pic>
        <p:nvPicPr>
          <p:cNvPr id="5" name="図 4">
            <a:extLst>
              <a:ext uri="{FF2B5EF4-FFF2-40B4-BE49-F238E27FC236}">
                <a16:creationId xmlns:a16="http://schemas.microsoft.com/office/drawing/2014/main" id="{AF24E4CF-3D00-4570-A74A-5D4CF5706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7049" y="1347614"/>
            <a:ext cx="1432569" cy="1463671"/>
          </a:xfrm>
          <a:prstGeom prst="rect">
            <a:avLst/>
          </a:prstGeom>
        </p:spPr>
      </p:pic>
      <p:grpSp>
        <p:nvGrpSpPr>
          <p:cNvPr id="6" name="グループ化 5">
            <a:extLst>
              <a:ext uri="{FF2B5EF4-FFF2-40B4-BE49-F238E27FC236}">
                <a16:creationId xmlns:a16="http://schemas.microsoft.com/office/drawing/2014/main" id="{99A9A08F-271A-4431-B9B5-B41CCBC2CFC2}"/>
              </a:ext>
            </a:extLst>
          </p:cNvPr>
          <p:cNvGrpSpPr/>
          <p:nvPr/>
        </p:nvGrpSpPr>
        <p:grpSpPr>
          <a:xfrm>
            <a:off x="611560" y="3167667"/>
            <a:ext cx="7724234" cy="1044432"/>
            <a:chOff x="595885" y="4720494"/>
            <a:chExt cx="8296595" cy="1300794"/>
          </a:xfrm>
        </p:grpSpPr>
        <p:pic>
          <p:nvPicPr>
            <p:cNvPr id="7" name="図 6">
              <a:extLst>
                <a:ext uri="{FF2B5EF4-FFF2-40B4-BE49-F238E27FC236}">
                  <a16:creationId xmlns:a16="http://schemas.microsoft.com/office/drawing/2014/main" id="{4C96F287-C458-44C7-A59A-BD1E0642F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85" y="5494868"/>
              <a:ext cx="8296595" cy="526420"/>
            </a:xfrm>
            <a:prstGeom prst="rect">
              <a:avLst/>
            </a:prstGeom>
          </p:spPr>
        </p:pic>
        <p:grpSp>
          <p:nvGrpSpPr>
            <p:cNvPr id="8" name="グループ化 7">
              <a:extLst>
                <a:ext uri="{FF2B5EF4-FFF2-40B4-BE49-F238E27FC236}">
                  <a16:creationId xmlns:a16="http://schemas.microsoft.com/office/drawing/2014/main" id="{6190079B-EB4A-46D9-A513-D928A890992B}"/>
                </a:ext>
              </a:extLst>
            </p:cNvPr>
            <p:cNvGrpSpPr/>
            <p:nvPr/>
          </p:nvGrpSpPr>
          <p:grpSpPr>
            <a:xfrm>
              <a:off x="3101218" y="4869160"/>
              <a:ext cx="5619504" cy="914400"/>
              <a:chOff x="3059113" y="5300663"/>
              <a:chExt cx="5619504" cy="914400"/>
            </a:xfrm>
          </p:grpSpPr>
          <p:sp>
            <p:nvSpPr>
              <p:cNvPr id="10" name="円/楕円 4">
                <a:extLst>
                  <a:ext uri="{FF2B5EF4-FFF2-40B4-BE49-F238E27FC236}">
                    <a16:creationId xmlns:a16="http://schemas.microsoft.com/office/drawing/2014/main" id="{9FFEA056-0C6E-4135-9B26-0DB4AE2A6737}"/>
                  </a:ext>
                </a:extLst>
              </p:cNvPr>
              <p:cNvSpPr>
                <a:spLocks noChangeArrowheads="1"/>
              </p:cNvSpPr>
              <p:nvPr/>
            </p:nvSpPr>
            <p:spPr bwMode="auto">
              <a:xfrm>
                <a:off x="3059113" y="5300663"/>
                <a:ext cx="914400" cy="914400"/>
              </a:xfrm>
              <a:prstGeom prst="ellipse">
                <a:avLst/>
              </a:prstGeom>
              <a:solidFill>
                <a:srgbClr val="FFC000"/>
              </a:solidFill>
              <a:ln w="12700" algn="ctr">
                <a:solidFill>
                  <a:srgbClr val="FFC000"/>
                </a:solidFill>
                <a:round/>
                <a:headEnd/>
                <a:tailEnd/>
              </a:ln>
            </p:spPr>
            <p:txBody>
              <a:bodyPr lIns="0" tIns="0" rIns="0" bIns="0" anchor="ct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800" dirty="0"/>
                  <a:t>J</a:t>
                </a:r>
              </a:p>
              <a:p>
                <a:pPr algn="ctr" eaLnBrk="1" hangingPunct="1">
                  <a:spcBef>
                    <a:spcPct val="0"/>
                  </a:spcBef>
                  <a:buFontTx/>
                  <a:buNone/>
                </a:pPr>
                <a:r>
                  <a:rPr lang="en-US" altLang="ja-JP" sz="1400" dirty="0"/>
                  <a:t>JAPAN</a:t>
                </a:r>
                <a:endParaRPr kumimoji="0" lang="ja-JP" altLang="en-US" sz="1400" b="1" dirty="0">
                  <a:latin typeface="Arial" pitchFamily="34" charset="0"/>
                </a:endParaRPr>
              </a:p>
            </p:txBody>
          </p:sp>
          <p:sp>
            <p:nvSpPr>
              <p:cNvPr id="11" name="円/楕円 5">
                <a:extLst>
                  <a:ext uri="{FF2B5EF4-FFF2-40B4-BE49-F238E27FC236}">
                    <a16:creationId xmlns:a16="http://schemas.microsoft.com/office/drawing/2014/main" id="{C61301D7-CE66-4E1D-8C3A-422FED1F8C4C}"/>
                  </a:ext>
                </a:extLst>
              </p:cNvPr>
              <p:cNvSpPr>
                <a:spLocks noChangeArrowheads="1"/>
              </p:cNvSpPr>
              <p:nvPr/>
            </p:nvSpPr>
            <p:spPr bwMode="auto">
              <a:xfrm>
                <a:off x="4284663" y="5300663"/>
                <a:ext cx="914400" cy="914400"/>
              </a:xfrm>
              <a:prstGeom prst="ellipse">
                <a:avLst/>
              </a:prstGeom>
              <a:solidFill>
                <a:srgbClr val="FFFF00"/>
              </a:solidFill>
              <a:ln w="12700" algn="ctr">
                <a:solidFill>
                  <a:srgbClr val="FFFF00"/>
                </a:solidFill>
                <a:round/>
                <a:headEnd/>
                <a:tailEnd/>
              </a:ln>
            </p:spPr>
            <p:txBody>
              <a:bodyPr lIns="0" tIns="0" rIns="0" bIns="0" anchor="ct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dirty="0"/>
                  <a:t>T</a:t>
                </a:r>
              </a:p>
              <a:p>
                <a:pPr algn="ctr" eaLnBrk="1" hangingPunct="1">
                  <a:spcBef>
                    <a:spcPct val="0"/>
                  </a:spcBef>
                  <a:buFontTx/>
                  <a:buNone/>
                </a:pPr>
                <a:r>
                  <a:rPr lang="en-US" altLang="ja-JP" sz="1100" dirty="0"/>
                  <a:t>TEXTILES</a:t>
                </a:r>
                <a:endParaRPr kumimoji="0" lang="ja-JP" altLang="en-US" sz="1100" b="1" dirty="0">
                  <a:latin typeface="Arial" pitchFamily="34" charset="0"/>
                </a:endParaRPr>
              </a:p>
            </p:txBody>
          </p:sp>
          <p:sp>
            <p:nvSpPr>
              <p:cNvPr id="12" name="円/楕円 6">
                <a:extLst>
                  <a:ext uri="{FF2B5EF4-FFF2-40B4-BE49-F238E27FC236}">
                    <a16:creationId xmlns:a16="http://schemas.microsoft.com/office/drawing/2014/main" id="{6657F8C1-E5F2-4B92-AF04-2E302C33E33E}"/>
                  </a:ext>
                </a:extLst>
              </p:cNvPr>
              <p:cNvSpPr>
                <a:spLocks noChangeArrowheads="1"/>
              </p:cNvSpPr>
              <p:nvPr/>
            </p:nvSpPr>
            <p:spPr bwMode="auto">
              <a:xfrm>
                <a:off x="5449888" y="5300663"/>
                <a:ext cx="914400" cy="914400"/>
              </a:xfrm>
              <a:prstGeom prst="ellipse">
                <a:avLst/>
              </a:prstGeom>
              <a:solidFill>
                <a:srgbClr val="92D050"/>
              </a:solidFill>
              <a:ln w="12700" algn="ctr">
                <a:solidFill>
                  <a:srgbClr val="92D050"/>
                </a:solidFill>
                <a:round/>
                <a:headEnd/>
                <a:tailEnd/>
              </a:ln>
            </p:spPr>
            <p:txBody>
              <a:bodyPr lIns="0" tIns="0" rIns="0" bIns="0" anchor="ct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dirty="0"/>
                  <a:t>E</a:t>
                </a:r>
              </a:p>
              <a:p>
                <a:pPr algn="ctr" eaLnBrk="1" hangingPunct="1">
                  <a:spcBef>
                    <a:spcPct val="0"/>
                  </a:spcBef>
                  <a:buFontTx/>
                  <a:buNone/>
                </a:pPr>
                <a:r>
                  <a:rPr lang="en-US" altLang="ja-JP" sz="1000" dirty="0"/>
                  <a:t>EXPORTERS</a:t>
                </a:r>
                <a:endParaRPr kumimoji="0" lang="ja-JP" altLang="en-US" sz="1000" b="1" dirty="0"/>
              </a:p>
            </p:txBody>
          </p:sp>
          <p:sp>
            <p:nvSpPr>
              <p:cNvPr id="13" name="円/楕円 7">
                <a:extLst>
                  <a:ext uri="{FF2B5EF4-FFF2-40B4-BE49-F238E27FC236}">
                    <a16:creationId xmlns:a16="http://schemas.microsoft.com/office/drawing/2014/main" id="{1FDB62F3-AB29-4C50-87A1-D4D46E791F78}"/>
                  </a:ext>
                </a:extLst>
              </p:cNvPr>
              <p:cNvSpPr>
                <a:spLocks noChangeArrowheads="1"/>
              </p:cNvSpPr>
              <p:nvPr/>
            </p:nvSpPr>
            <p:spPr bwMode="auto">
              <a:xfrm>
                <a:off x="6588125" y="5300663"/>
                <a:ext cx="914400" cy="914400"/>
              </a:xfrm>
              <a:prstGeom prst="ellipse">
                <a:avLst/>
              </a:prstGeom>
              <a:solidFill>
                <a:srgbClr val="BFBFBF"/>
              </a:solidFill>
              <a:ln w="12700" algn="ctr">
                <a:solidFill>
                  <a:srgbClr val="BFBFBF"/>
                </a:solidFill>
                <a:round/>
                <a:headEnd/>
                <a:tailEnd/>
              </a:ln>
            </p:spPr>
            <p:txBody>
              <a:bodyPr lIns="0" tIns="0" rIns="0" bIns="0" anchor="ct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dirty="0"/>
                  <a:t>I</a:t>
                </a:r>
              </a:p>
              <a:p>
                <a:pPr algn="ctr" eaLnBrk="1" hangingPunct="1">
                  <a:spcBef>
                    <a:spcPct val="0"/>
                  </a:spcBef>
                  <a:buFontTx/>
                  <a:buNone/>
                </a:pPr>
                <a:r>
                  <a:rPr lang="en-US" altLang="ja-JP" sz="900" dirty="0"/>
                  <a:t>IMPORTERS</a:t>
                </a:r>
                <a:endParaRPr kumimoji="0" lang="ja-JP" altLang="en-US" sz="900" b="1" dirty="0">
                  <a:latin typeface="Arial" pitchFamily="34" charset="0"/>
                </a:endParaRPr>
              </a:p>
            </p:txBody>
          </p:sp>
          <p:sp>
            <p:nvSpPr>
              <p:cNvPr id="14" name="円/楕円 8">
                <a:extLst>
                  <a:ext uri="{FF2B5EF4-FFF2-40B4-BE49-F238E27FC236}">
                    <a16:creationId xmlns:a16="http://schemas.microsoft.com/office/drawing/2014/main" id="{3E78C704-56E3-4E93-8ADD-0B36EC4B61C0}"/>
                  </a:ext>
                </a:extLst>
              </p:cNvPr>
              <p:cNvSpPr>
                <a:spLocks noChangeArrowheads="1"/>
              </p:cNvSpPr>
              <p:nvPr/>
            </p:nvSpPr>
            <p:spPr bwMode="auto">
              <a:xfrm>
                <a:off x="7764217" y="5300663"/>
                <a:ext cx="914400" cy="914400"/>
              </a:xfrm>
              <a:prstGeom prst="ellipse">
                <a:avLst/>
              </a:prstGeom>
              <a:solidFill>
                <a:srgbClr val="00B0F0"/>
              </a:solidFill>
              <a:ln w="12700" algn="ctr">
                <a:solidFill>
                  <a:srgbClr val="00B0F0"/>
                </a:solidFill>
                <a:round/>
                <a:headEnd/>
                <a:tailEnd/>
              </a:ln>
            </p:spPr>
            <p:txBody>
              <a:bodyPr lIns="0" tIns="0" rIns="0" bIns="0" anchor="ct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dirty="0"/>
                  <a:t>A</a:t>
                </a:r>
              </a:p>
              <a:p>
                <a:pPr algn="ctr" eaLnBrk="1" hangingPunct="1">
                  <a:spcBef>
                    <a:spcPct val="0"/>
                  </a:spcBef>
                  <a:buFontTx/>
                  <a:buNone/>
                </a:pPr>
                <a:r>
                  <a:rPr lang="en-US" altLang="ja-JP" sz="800" dirty="0"/>
                  <a:t>ASSOCIATION</a:t>
                </a:r>
                <a:endParaRPr kumimoji="0" lang="ja-JP" altLang="en-US" sz="800" b="1" dirty="0">
                  <a:latin typeface="Arial" pitchFamily="34" charset="0"/>
                </a:endParaRPr>
              </a:p>
            </p:txBody>
          </p:sp>
        </p:grpSp>
        <p:pic>
          <p:nvPicPr>
            <p:cNvPr id="9" name="図 8">
              <a:extLst>
                <a:ext uri="{FF2B5EF4-FFF2-40B4-BE49-F238E27FC236}">
                  <a16:creationId xmlns:a16="http://schemas.microsoft.com/office/drawing/2014/main" id="{AC89D9F5-BF8C-45E4-86AF-E5B11995C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412" y="4720494"/>
              <a:ext cx="1780780" cy="1137473"/>
            </a:xfrm>
            <a:prstGeom prst="rect">
              <a:avLst/>
            </a:prstGeom>
          </p:spPr>
        </p:pic>
      </p:grpSp>
    </p:spTree>
    <p:extLst>
      <p:ext uri="{BB962C8B-B14F-4D97-AF65-F5344CB8AC3E}">
        <p14:creationId xmlns:p14="http://schemas.microsoft.com/office/powerpoint/2010/main" val="93872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07DD-B88D-66C1-D505-6DABBD66A81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FA2A9F4-7C6A-E85A-09BB-243BB9CAADFD}"/>
              </a:ext>
            </a:extLst>
          </p:cNvPr>
          <p:cNvPicPr>
            <a:picLocks noChangeAspect="1"/>
          </p:cNvPicPr>
          <p:nvPr/>
        </p:nvPicPr>
        <p:blipFill>
          <a:blip r:embed="rId3">
            <a:alphaModFix amt="25000"/>
          </a:blip>
          <a:srcRect l="17912" r="9405"/>
          <a:stretch/>
        </p:blipFill>
        <p:spPr>
          <a:xfrm>
            <a:off x="107504" y="843913"/>
            <a:ext cx="8928992" cy="3897972"/>
          </a:xfrm>
          <a:prstGeom prst="rect">
            <a:avLst/>
          </a:prstGeom>
        </p:spPr>
      </p:pic>
      <p:sp>
        <p:nvSpPr>
          <p:cNvPr id="16" name="テキスト ボックス 4">
            <a:extLst>
              <a:ext uri="{FF2B5EF4-FFF2-40B4-BE49-F238E27FC236}">
                <a16:creationId xmlns:a16="http://schemas.microsoft.com/office/drawing/2014/main" id="{C587C8A1-70D1-53C6-ABA4-FC88A81E9323}"/>
              </a:ext>
            </a:extLst>
          </p:cNvPr>
          <p:cNvSpPr txBox="1">
            <a:spLocks noChangeArrowheads="1"/>
          </p:cNvSpPr>
          <p:nvPr/>
        </p:nvSpPr>
        <p:spPr bwMode="auto">
          <a:xfrm>
            <a:off x="251520" y="339502"/>
            <a:ext cx="4857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ＭＳ Ｐゴシック" panose="020B0600070205080204" pitchFamily="50" charset="-128"/>
              </a:rPr>
              <a:t>日本繊維輸入組合・日本繊維輸出組合について</a:t>
            </a:r>
            <a:endParaRPr lang="ja-JP" altLang="en-US" dirty="0">
              <a:solidFill>
                <a:srgbClr val="3333CC"/>
              </a:solidFill>
              <a:latin typeface="ＭＳ Ｐゴシック" panose="020B0600070205080204" pitchFamily="50" charset="-128"/>
            </a:endParaRPr>
          </a:p>
        </p:txBody>
      </p:sp>
      <p:sp>
        <p:nvSpPr>
          <p:cNvPr id="4" name="コンテンツ プレースホルダー 2">
            <a:extLst>
              <a:ext uri="{FF2B5EF4-FFF2-40B4-BE49-F238E27FC236}">
                <a16:creationId xmlns:a16="http://schemas.microsoft.com/office/drawing/2014/main" id="{F48ADCF2-FD34-5B95-5343-7FE6497339E5}"/>
              </a:ext>
            </a:extLst>
          </p:cNvPr>
          <p:cNvSpPr>
            <a:spLocks noGrp="1"/>
          </p:cNvSpPr>
          <p:nvPr/>
        </p:nvSpPr>
        <p:spPr>
          <a:xfrm>
            <a:off x="174527" y="843913"/>
            <a:ext cx="8784976" cy="1944216"/>
          </a:xfrm>
          <a:prstGeom prst="rect">
            <a:avLst/>
          </a:prstGeom>
        </p:spPr>
        <p:txBody>
          <a:bodyPr vert="horz" lIns="91440" tIns="45720" rIns="91440" bIns="45720" rtlCol="0">
            <a:noAutofit/>
          </a:bodyPr>
          <a:lstStyle>
            <a:lvl1pPr marL="228606" indent="-228606" algn="l" defTabSz="91442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9" indent="-228606" algn="l" defTabSz="91442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32" indent="-228606" algn="l" defTabSz="91442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5"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57"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71"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83"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96"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08"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sz="2000" b="1" dirty="0">
                <a:latin typeface="ＭＳ Ｐゴシック" panose="020B0600070205080204" pitchFamily="50" charset="-128"/>
                <a:ea typeface="ＭＳ Ｐゴシック" panose="020B0600070205080204" pitchFamily="50" charset="-128"/>
                <a:hlinkClick r:id="rId4">
                  <a:extLst>
                    <a:ext uri="{A12FA001-AC4F-418D-AE19-62706E023703}">
                      <ahyp:hlinkClr xmlns:ahyp="http://schemas.microsoft.com/office/drawing/2018/hyperlinkcolor" val="tx"/>
                    </a:ext>
                  </a:extLst>
                </a:hlinkClick>
              </a:rPr>
              <a:t>日本繊維輸入組合</a:t>
            </a:r>
            <a:endParaRPr kumimoji="1" lang="ja-JP" altLang="en-US" sz="2000" b="1" dirty="0">
              <a:latin typeface="ＭＳ Ｐゴシック" panose="020B0600070205080204" pitchFamily="50" charset="-128"/>
              <a:ea typeface="ＭＳ Ｐゴシック" panose="020B0600070205080204" pitchFamily="50" charset="-128"/>
            </a:endParaRPr>
          </a:p>
          <a:p>
            <a:pPr marL="0" indent="0">
              <a:lnSpc>
                <a:spcPct val="80000"/>
              </a:lnSpc>
              <a:buNone/>
            </a:pPr>
            <a:r>
              <a:rPr kumimoji="1" lang="en-US" altLang="ja-JP" sz="2000" dirty="0">
                <a:latin typeface="ＭＳ Ｐゴシック" panose="020B0600070205080204" pitchFamily="50" charset="-128"/>
                <a:ea typeface="ＭＳ Ｐゴシック" panose="020B0600070205080204" pitchFamily="50" charset="-128"/>
              </a:rPr>
              <a:t>(THE JAPAN TEXTILES IMPORTERS ASSOCIATION)</a:t>
            </a:r>
          </a:p>
          <a:p>
            <a:pPr marL="0" indent="0">
              <a:buNone/>
            </a:pPr>
            <a:r>
              <a:rPr kumimoji="1" lang="ja-JP" altLang="en-US" sz="1400" dirty="0">
                <a:latin typeface="ＭＳ Ｐゴシック" panose="020B0600070205080204" pitchFamily="50" charset="-128"/>
                <a:ea typeface="ＭＳ Ｐゴシック" panose="020B0600070205080204" pitchFamily="50" charset="-128"/>
              </a:rPr>
              <a:t>設立年月	</a:t>
            </a:r>
            <a:r>
              <a:rPr kumimoji="1" lang="en-US" altLang="ja-JP" sz="1400" dirty="0">
                <a:latin typeface="ＭＳ Ｐゴシック" panose="020B0600070205080204" pitchFamily="50" charset="-128"/>
                <a:ea typeface="ＭＳ Ｐゴシック" panose="020B0600070205080204" pitchFamily="50" charset="-128"/>
              </a:rPr>
              <a:t>1972</a:t>
            </a:r>
            <a:r>
              <a:rPr kumimoji="1" lang="ja-JP" altLang="en-US" sz="1400" dirty="0">
                <a:latin typeface="ＭＳ Ｐゴシック" panose="020B0600070205080204" pitchFamily="50" charset="-128"/>
                <a:ea typeface="ＭＳ Ｐゴシック" panose="020B0600070205080204" pitchFamily="50" charset="-128"/>
              </a:rPr>
              <a:t>年（昭和</a:t>
            </a:r>
            <a:r>
              <a:rPr kumimoji="1" lang="en-US" altLang="ja-JP" sz="1400" dirty="0">
                <a:latin typeface="ＭＳ Ｐゴシック" panose="020B0600070205080204" pitchFamily="50" charset="-128"/>
                <a:ea typeface="ＭＳ Ｐゴシック" panose="020B0600070205080204" pitchFamily="50" charset="-128"/>
              </a:rPr>
              <a:t>47</a:t>
            </a:r>
            <a:r>
              <a:rPr kumimoji="1" lang="ja-JP" altLang="en-US" sz="1400" dirty="0">
                <a:latin typeface="ＭＳ Ｐゴシック" panose="020B0600070205080204" pitchFamily="50" charset="-128"/>
                <a:ea typeface="ＭＳ Ｐゴシック" panose="020B0600070205080204" pitchFamily="50" charset="-128"/>
              </a:rPr>
              <a:t>年）</a:t>
            </a:r>
            <a:r>
              <a:rPr kumimoji="1" lang="en-US" altLang="ja-JP" sz="1400" dirty="0">
                <a:latin typeface="ＭＳ Ｐゴシック" panose="020B0600070205080204" pitchFamily="50" charset="-128"/>
                <a:ea typeface="ＭＳ Ｐゴシック" panose="020B0600070205080204" pitchFamily="50" charset="-128"/>
              </a:rPr>
              <a:t>5</a:t>
            </a:r>
            <a:r>
              <a:rPr kumimoji="1" lang="ja-JP" altLang="en-US" sz="1400" dirty="0">
                <a:latin typeface="ＭＳ Ｐゴシック" panose="020B0600070205080204" pitchFamily="50" charset="-128"/>
                <a:ea typeface="ＭＳ Ｐゴシック" panose="020B0600070205080204" pitchFamily="50" charset="-128"/>
              </a:rPr>
              <a:t>月</a:t>
            </a:r>
          </a:p>
          <a:p>
            <a:pPr marL="0" indent="0">
              <a:lnSpc>
                <a:spcPct val="100000"/>
              </a:lnSpc>
              <a:spcBef>
                <a:spcPts val="600"/>
              </a:spcBef>
              <a:buNone/>
            </a:pPr>
            <a:r>
              <a:rPr kumimoji="1" lang="en-US" altLang="ja-JP" sz="1400" dirty="0">
                <a:latin typeface="ＭＳ Ｐゴシック" panose="020B0600070205080204" pitchFamily="50" charset="-128"/>
                <a:ea typeface="ＭＳ Ｐゴシック" panose="020B0600070205080204" pitchFamily="50" charset="-128"/>
              </a:rPr>
              <a:t>1963</a:t>
            </a:r>
            <a:r>
              <a:rPr kumimoji="1" lang="ja-JP" altLang="en-US" sz="1400" dirty="0">
                <a:latin typeface="ＭＳ Ｐゴシック" panose="020B0600070205080204" pitchFamily="50" charset="-128"/>
                <a:ea typeface="ＭＳ Ｐゴシック" panose="020B0600070205080204" pitchFamily="50" charset="-128"/>
              </a:rPr>
              <a:t>年（昭和</a:t>
            </a:r>
            <a:r>
              <a:rPr kumimoji="1" lang="en-US" altLang="ja-JP" sz="1400" dirty="0">
                <a:latin typeface="ＭＳ Ｐゴシック" panose="020B0600070205080204" pitchFamily="50" charset="-128"/>
                <a:ea typeface="ＭＳ Ｐゴシック" panose="020B0600070205080204" pitchFamily="50" charset="-128"/>
              </a:rPr>
              <a:t>38</a:t>
            </a:r>
            <a:r>
              <a:rPr kumimoji="1" lang="ja-JP" altLang="en-US" sz="1400" dirty="0">
                <a:latin typeface="ＭＳ Ｐゴシック" panose="020B0600070205080204" pitchFamily="50" charset="-128"/>
                <a:ea typeface="ＭＳ Ｐゴシック" panose="020B0600070205080204" pitchFamily="50" charset="-128"/>
              </a:rPr>
              <a:t>年）、輸出入取引法に拠り、通商産業大臣の認可を受けて日本毛製品輸入組合と日本繊維品輸入組合が設立され、両組合が</a:t>
            </a:r>
            <a:r>
              <a:rPr kumimoji="1" lang="en-US" altLang="ja-JP" sz="1400" dirty="0">
                <a:latin typeface="ＭＳ Ｐゴシック" panose="020B0600070205080204" pitchFamily="50" charset="-128"/>
                <a:ea typeface="ＭＳ Ｐゴシック" panose="020B0600070205080204" pitchFamily="50" charset="-128"/>
              </a:rPr>
              <a:t>1972</a:t>
            </a:r>
            <a:r>
              <a:rPr kumimoji="1" lang="ja-JP" altLang="en-US" sz="1400" dirty="0">
                <a:latin typeface="ＭＳ Ｐゴシック" panose="020B0600070205080204" pitchFamily="50" charset="-128"/>
                <a:ea typeface="ＭＳ Ｐゴシック" panose="020B0600070205080204" pitchFamily="50" charset="-128"/>
              </a:rPr>
              <a:t>年（昭和</a:t>
            </a:r>
            <a:r>
              <a:rPr kumimoji="1" lang="en-US" altLang="ja-JP" sz="1400" dirty="0">
                <a:latin typeface="ＭＳ Ｐゴシック" panose="020B0600070205080204" pitchFamily="50" charset="-128"/>
                <a:ea typeface="ＭＳ Ｐゴシック" panose="020B0600070205080204" pitchFamily="50" charset="-128"/>
              </a:rPr>
              <a:t>47</a:t>
            </a:r>
            <a:r>
              <a:rPr kumimoji="1" lang="ja-JP" altLang="en-US" sz="1400" dirty="0">
                <a:latin typeface="ＭＳ Ｐゴシック" panose="020B0600070205080204" pitchFamily="50" charset="-128"/>
                <a:ea typeface="ＭＳ Ｐゴシック" panose="020B0600070205080204" pitchFamily="50" charset="-128"/>
              </a:rPr>
              <a:t>年）に合併して日本繊維輸入組合を発足。</a:t>
            </a:r>
            <a:r>
              <a:rPr kumimoji="1" lang="en-US" altLang="ja-JP" sz="1400" dirty="0">
                <a:latin typeface="ＭＳ Ｐゴシック" panose="020B0600070205080204" pitchFamily="50" charset="-128"/>
                <a:ea typeface="ＭＳ Ｐゴシック" panose="020B0600070205080204" pitchFamily="50" charset="-128"/>
              </a:rPr>
              <a:t>1999</a:t>
            </a:r>
            <a:r>
              <a:rPr kumimoji="1" lang="ja-JP" altLang="en-US" sz="1400" dirty="0">
                <a:latin typeface="ＭＳ Ｐゴシック" panose="020B0600070205080204" pitchFamily="50" charset="-128"/>
                <a:ea typeface="ＭＳ Ｐゴシック" panose="020B0600070205080204" pitchFamily="50" charset="-128"/>
              </a:rPr>
              <a:t>年（平成</a:t>
            </a:r>
            <a:r>
              <a:rPr kumimoji="1" lang="en-US" altLang="ja-JP" sz="1400" dirty="0">
                <a:latin typeface="ＭＳ Ｐゴシック" panose="020B0600070205080204" pitchFamily="50" charset="-128"/>
                <a:ea typeface="ＭＳ Ｐゴシック" panose="020B0600070205080204" pitchFamily="50" charset="-128"/>
              </a:rPr>
              <a:t>11</a:t>
            </a:r>
            <a:r>
              <a:rPr kumimoji="1" lang="ja-JP" altLang="en-US" sz="1400" dirty="0">
                <a:latin typeface="ＭＳ Ｐゴシック" panose="020B0600070205080204" pitchFamily="50" charset="-128"/>
                <a:ea typeface="ＭＳ Ｐゴシック" panose="020B0600070205080204" pitchFamily="50" charset="-128"/>
              </a:rPr>
              <a:t>年）には日本生糸輸入組合を吸収合併し繊維貿易団体として我が国唯一の輸出入取引法に基づく組合となる。</a:t>
            </a:r>
          </a:p>
        </p:txBody>
      </p:sp>
      <p:sp>
        <p:nvSpPr>
          <p:cNvPr id="5" name="コンテンツ プレースホルダー 2">
            <a:extLst>
              <a:ext uri="{FF2B5EF4-FFF2-40B4-BE49-F238E27FC236}">
                <a16:creationId xmlns:a16="http://schemas.microsoft.com/office/drawing/2014/main" id="{8923B332-F3AF-E799-4F21-4A080F745763}"/>
              </a:ext>
            </a:extLst>
          </p:cNvPr>
          <p:cNvSpPr txBox="1">
            <a:spLocks/>
          </p:cNvSpPr>
          <p:nvPr/>
        </p:nvSpPr>
        <p:spPr>
          <a:xfrm>
            <a:off x="174527" y="2861073"/>
            <a:ext cx="8784976" cy="1800200"/>
          </a:xfrm>
          <a:prstGeom prst="rect">
            <a:avLst/>
          </a:prstGeom>
        </p:spPr>
        <p:txBody>
          <a:bodyPr vert="horz" lIns="91440" tIns="45720" rIns="91440" bIns="45720" rtlCol="0">
            <a:noAutofit/>
          </a:bodyPr>
          <a:lstStyle>
            <a:lvl1pPr marL="228606" indent="-228606" algn="l" defTabSz="91442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9" indent="-228606" algn="l" defTabSz="91442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32" indent="-228606" algn="l" defTabSz="91442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5"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57"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71"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83"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96"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08" indent="-228606" algn="l" defTabSz="91442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u="sng" dirty="0">
                <a:latin typeface="ＭＳ Ｐゴシック" panose="020B0600070205080204" pitchFamily="50" charset="-128"/>
                <a:ea typeface="ＭＳ Ｐゴシック" panose="020B0600070205080204" pitchFamily="50" charset="-128"/>
                <a:hlinkClick r:id="rId5">
                  <a:extLst>
                    <a:ext uri="{A12FA001-AC4F-418D-AE19-62706E023703}">
                      <ahyp:hlinkClr xmlns:ahyp="http://schemas.microsoft.com/office/drawing/2018/hyperlinkcolor" val="tx"/>
                    </a:ext>
                  </a:extLst>
                </a:hlinkClick>
              </a:rPr>
              <a:t>日本繊維輸出組合</a:t>
            </a:r>
            <a:endParaRPr lang="ja-JP" altLang="en-US" sz="2000" b="1" u="sng"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en-US" altLang="ja-JP" sz="2000" dirty="0">
                <a:latin typeface="ＭＳ Ｐゴシック" panose="020B0600070205080204" pitchFamily="50" charset="-128"/>
                <a:ea typeface="ＭＳ Ｐゴシック" panose="020B0600070205080204" pitchFamily="50" charset="-128"/>
              </a:rPr>
              <a:t>(JAPAN TEXTILES EXPORTERS ASSOCIATION)</a:t>
            </a:r>
          </a:p>
          <a:p>
            <a:pPr marL="0" indent="0">
              <a:buFont typeface="Arial" panose="020B0604020202020204" pitchFamily="34" charset="0"/>
              <a:buNone/>
            </a:pPr>
            <a:r>
              <a:rPr lang="ja-JP" altLang="en-US" sz="1400" dirty="0">
                <a:latin typeface="ＭＳ Ｐゴシック" panose="020B0600070205080204" pitchFamily="50" charset="-128"/>
                <a:ea typeface="ＭＳ Ｐゴシック" panose="020B0600070205080204" pitchFamily="50" charset="-128"/>
              </a:rPr>
              <a:t>設立年月	</a:t>
            </a:r>
            <a:r>
              <a:rPr lang="en-US" altLang="ja-JP" sz="1400" dirty="0">
                <a:latin typeface="ＭＳ Ｐゴシック" panose="020B0600070205080204" pitchFamily="50" charset="-128"/>
                <a:ea typeface="ＭＳ Ｐゴシック" panose="020B0600070205080204" pitchFamily="50" charset="-128"/>
              </a:rPr>
              <a:t>2000</a:t>
            </a:r>
            <a:r>
              <a:rPr lang="ja-JP" altLang="en-US" sz="1400" dirty="0">
                <a:latin typeface="ＭＳ Ｐゴシック" panose="020B0600070205080204" pitchFamily="50" charset="-128"/>
                <a:ea typeface="ＭＳ Ｐゴシック" panose="020B0600070205080204" pitchFamily="50" charset="-128"/>
              </a:rPr>
              <a:t>年（平成</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4</a:t>
            </a:r>
            <a:r>
              <a:rPr lang="ja-JP" altLang="en-US" sz="1400" dirty="0">
                <a:latin typeface="ＭＳ Ｐゴシック" panose="020B0600070205080204" pitchFamily="50" charset="-128"/>
                <a:ea typeface="ＭＳ Ｐゴシック" panose="020B0600070205080204" pitchFamily="50" charset="-128"/>
              </a:rPr>
              <a:t>月</a:t>
            </a:r>
          </a:p>
          <a:p>
            <a:pPr marL="0" indent="0">
              <a:lnSpc>
                <a:spcPct val="100000"/>
              </a:lnSpc>
              <a:spcBef>
                <a:spcPts val="600"/>
              </a:spcBef>
              <a:buFont typeface="Arial" panose="020B0604020202020204" pitchFamily="34" charset="0"/>
              <a:buNone/>
            </a:pPr>
            <a:r>
              <a:rPr lang="en-US" altLang="ja-JP" sz="1400" dirty="0">
                <a:latin typeface="ＭＳ Ｐゴシック" panose="020B0600070205080204" pitchFamily="50" charset="-128"/>
                <a:ea typeface="ＭＳ Ｐゴシック" panose="020B0600070205080204" pitchFamily="50" charset="-128"/>
              </a:rPr>
              <a:t>1952</a:t>
            </a:r>
            <a:r>
              <a:rPr lang="ja-JP" altLang="en-US" sz="1400" dirty="0">
                <a:latin typeface="ＭＳ Ｐゴシック" panose="020B0600070205080204" pitchFamily="50" charset="-128"/>
                <a:ea typeface="ＭＳ Ｐゴシック" panose="020B0600070205080204" pitchFamily="50" charset="-128"/>
              </a:rPr>
              <a:t>年（昭和</a:t>
            </a:r>
            <a:r>
              <a:rPr lang="en-US" altLang="ja-JP" sz="1400" dirty="0">
                <a:latin typeface="ＭＳ Ｐゴシック" panose="020B0600070205080204" pitchFamily="50" charset="-128"/>
                <a:ea typeface="ＭＳ Ｐゴシック" panose="020B0600070205080204" pitchFamily="50" charset="-128"/>
              </a:rPr>
              <a:t>27</a:t>
            </a:r>
            <a:r>
              <a:rPr lang="ja-JP" altLang="en-US" sz="1400" dirty="0">
                <a:latin typeface="ＭＳ Ｐゴシック" panose="020B0600070205080204" pitchFamily="50" charset="-128"/>
                <a:ea typeface="ＭＳ Ｐゴシック" panose="020B0600070205080204" pitchFamily="50" charset="-128"/>
              </a:rPr>
              <a:t>年）、輸出入取引法に拠り、通商産業大臣の認可を受けて日本繊維製品輸出組合、日本毛麻輸出組合、日本綿糸布輸出組合、日本絹化繊輸出組合が設立され、その後</a:t>
            </a:r>
            <a:r>
              <a:rPr lang="en-US" altLang="ja-JP" sz="1400" dirty="0">
                <a:latin typeface="ＭＳ Ｐゴシック" panose="020B0600070205080204" pitchFamily="50" charset="-128"/>
                <a:ea typeface="ＭＳ Ｐゴシック" panose="020B0600070205080204" pitchFamily="50" charset="-128"/>
              </a:rPr>
              <a:t>1997</a:t>
            </a:r>
            <a:r>
              <a:rPr lang="ja-JP" altLang="en-US" sz="1400" dirty="0">
                <a:latin typeface="ＭＳ Ｐゴシック" panose="020B0600070205080204" pitchFamily="50" charset="-128"/>
                <a:ea typeface="ＭＳ Ｐゴシック" panose="020B0600070205080204" pitchFamily="50" charset="-128"/>
              </a:rPr>
              <a:t>年（平成</a:t>
            </a:r>
            <a:r>
              <a:rPr lang="en-US" altLang="ja-JP" sz="1400" dirty="0">
                <a:latin typeface="ＭＳ Ｐゴシック" panose="020B0600070205080204" pitchFamily="50" charset="-128"/>
                <a:ea typeface="ＭＳ Ｐゴシック" panose="020B0600070205080204" pitchFamily="50" charset="-128"/>
              </a:rPr>
              <a:t>9</a:t>
            </a:r>
            <a:r>
              <a:rPr lang="ja-JP" altLang="en-US" sz="1400" dirty="0">
                <a:latin typeface="ＭＳ Ｐゴシック" panose="020B0600070205080204" pitchFamily="50" charset="-128"/>
                <a:ea typeface="ＭＳ Ｐゴシック" panose="020B0600070205080204" pitchFamily="50" charset="-128"/>
              </a:rPr>
              <a:t>年）に日本綿糸布</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日本絹化繊輸出組合が合併、</a:t>
            </a:r>
            <a:r>
              <a:rPr lang="en-US" altLang="ja-JP" sz="1400" dirty="0">
                <a:latin typeface="ＭＳ Ｐゴシック" panose="020B0600070205080204" pitchFamily="50" charset="-128"/>
                <a:ea typeface="ＭＳ Ｐゴシック" panose="020B0600070205080204" pitchFamily="50" charset="-128"/>
              </a:rPr>
              <a:t>2000</a:t>
            </a:r>
            <a:r>
              <a:rPr lang="ja-JP" altLang="en-US" sz="1400" dirty="0">
                <a:latin typeface="ＭＳ Ｐゴシック" panose="020B0600070205080204" pitchFamily="50" charset="-128"/>
                <a:ea typeface="ＭＳ Ｐゴシック" panose="020B0600070205080204" pitchFamily="50" charset="-128"/>
              </a:rPr>
              <a:t>年（平成</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年）に</a:t>
            </a:r>
            <a:r>
              <a:rPr lang="en-US" altLang="ja-JP" sz="1400" dirty="0">
                <a:latin typeface="ＭＳ Ｐゴシック" panose="020B0600070205080204" pitchFamily="50" charset="-128"/>
                <a:ea typeface="ＭＳ Ｐゴシック" panose="020B0600070205080204" pitchFamily="50" charset="-128"/>
              </a:rPr>
              <a:t>3</a:t>
            </a:r>
            <a:r>
              <a:rPr lang="ja-JP" altLang="en-US" sz="1400" dirty="0">
                <a:latin typeface="ＭＳ Ｐゴシック" panose="020B0600070205080204" pitchFamily="50" charset="-128"/>
                <a:ea typeface="ＭＳ Ｐゴシック" panose="020B0600070205080204" pitchFamily="50" charset="-128"/>
              </a:rPr>
              <a:t>組合が合併して日本繊維輸出組合を発足しました。</a:t>
            </a:r>
          </a:p>
        </p:txBody>
      </p:sp>
    </p:spTree>
    <p:extLst>
      <p:ext uri="{BB962C8B-B14F-4D97-AF65-F5344CB8AC3E}">
        <p14:creationId xmlns:p14="http://schemas.microsoft.com/office/powerpoint/2010/main" val="119417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2C87B-D9EC-D88C-E590-798EF28F7F08}"/>
            </a:ext>
          </a:extLst>
        </p:cNvPr>
        <p:cNvGrpSpPr/>
        <p:nvPr/>
      </p:nvGrpSpPr>
      <p:grpSpPr>
        <a:xfrm>
          <a:off x="0" y="0"/>
          <a:ext cx="0" cy="0"/>
          <a:chOff x="0" y="0"/>
          <a:chExt cx="0" cy="0"/>
        </a:xfrm>
      </p:grpSpPr>
      <p:pic>
        <p:nvPicPr>
          <p:cNvPr id="70" name="図 69">
            <a:extLst>
              <a:ext uri="{FF2B5EF4-FFF2-40B4-BE49-F238E27FC236}">
                <a16:creationId xmlns:a16="http://schemas.microsoft.com/office/drawing/2014/main" id="{82AE71C9-AD8B-216A-53FC-55759345E581}"/>
              </a:ext>
            </a:extLst>
          </p:cNvPr>
          <p:cNvPicPr>
            <a:picLocks noChangeAspect="1"/>
          </p:cNvPicPr>
          <p:nvPr/>
        </p:nvPicPr>
        <p:blipFill>
          <a:blip r:embed="rId3"/>
          <a:stretch>
            <a:fillRect/>
          </a:stretch>
        </p:blipFill>
        <p:spPr>
          <a:xfrm>
            <a:off x="4683869" y="828750"/>
            <a:ext cx="4144027" cy="2861936"/>
          </a:xfrm>
          <a:prstGeom prst="rect">
            <a:avLst/>
          </a:prstGeom>
        </p:spPr>
      </p:pic>
      <p:pic>
        <p:nvPicPr>
          <p:cNvPr id="32" name="図 31">
            <a:extLst>
              <a:ext uri="{FF2B5EF4-FFF2-40B4-BE49-F238E27FC236}">
                <a16:creationId xmlns:a16="http://schemas.microsoft.com/office/drawing/2014/main" id="{4F24B7E3-ED82-F7C7-FB17-E20DDF61B095}"/>
              </a:ext>
            </a:extLst>
          </p:cNvPr>
          <p:cNvPicPr>
            <a:picLocks noChangeAspect="1"/>
          </p:cNvPicPr>
          <p:nvPr/>
        </p:nvPicPr>
        <p:blipFill>
          <a:blip r:embed="rId4"/>
          <a:stretch>
            <a:fillRect/>
          </a:stretch>
        </p:blipFill>
        <p:spPr>
          <a:xfrm>
            <a:off x="251520" y="838653"/>
            <a:ext cx="4163493" cy="2877812"/>
          </a:xfrm>
          <a:prstGeom prst="rect">
            <a:avLst/>
          </a:prstGeom>
        </p:spPr>
      </p:pic>
      <p:sp>
        <p:nvSpPr>
          <p:cNvPr id="2" name="テキスト ボックス 4">
            <a:extLst>
              <a:ext uri="{FF2B5EF4-FFF2-40B4-BE49-F238E27FC236}">
                <a16:creationId xmlns:a16="http://schemas.microsoft.com/office/drawing/2014/main" id="{819FD249-67AF-EB0D-544D-7D91A6DFB4C3}"/>
              </a:ext>
            </a:extLst>
          </p:cNvPr>
          <p:cNvSpPr txBox="1">
            <a:spLocks noChangeArrowheads="1"/>
          </p:cNvSpPr>
          <p:nvPr/>
        </p:nvSpPr>
        <p:spPr bwMode="auto">
          <a:xfrm>
            <a:off x="251520" y="339502"/>
            <a:ext cx="4463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ＭＳ Ｐゴシック" panose="020B0600070205080204" pitchFamily="50" charset="-128"/>
              </a:rPr>
              <a:t>日本の国・地域別の衣類輸入シェアの動向</a:t>
            </a:r>
          </a:p>
        </p:txBody>
      </p:sp>
      <p:sp>
        <p:nvSpPr>
          <p:cNvPr id="10" name="テキスト ボックス 9">
            <a:extLst>
              <a:ext uri="{FF2B5EF4-FFF2-40B4-BE49-F238E27FC236}">
                <a16:creationId xmlns:a16="http://schemas.microsoft.com/office/drawing/2014/main" id="{5794C75D-FF32-D9EE-6241-7329B5D6D628}"/>
              </a:ext>
            </a:extLst>
          </p:cNvPr>
          <p:cNvSpPr txBox="1"/>
          <p:nvPr/>
        </p:nvSpPr>
        <p:spPr>
          <a:xfrm>
            <a:off x="5868144" y="3574957"/>
            <a:ext cx="3024336" cy="215444"/>
          </a:xfrm>
          <a:prstGeom prst="rect">
            <a:avLst/>
          </a:prstGeom>
          <a:noFill/>
        </p:spPr>
        <p:txBody>
          <a:bodyPr wrap="square">
            <a:spAutoFit/>
          </a:bodyPr>
          <a:lstStyle/>
          <a:p>
            <a:pPr algn="r"/>
            <a:r>
              <a:rPr lang="ja-JP" altLang="en-US" sz="800" dirty="0"/>
              <a:t>出所：財務省貿易統計</a:t>
            </a:r>
          </a:p>
        </p:txBody>
      </p:sp>
      <p:grpSp>
        <p:nvGrpSpPr>
          <p:cNvPr id="4" name="グループ化 3">
            <a:extLst>
              <a:ext uri="{FF2B5EF4-FFF2-40B4-BE49-F238E27FC236}">
                <a16:creationId xmlns:a16="http://schemas.microsoft.com/office/drawing/2014/main" id="{80EC80FF-0791-FE71-5705-F87992A353B0}"/>
              </a:ext>
            </a:extLst>
          </p:cNvPr>
          <p:cNvGrpSpPr/>
          <p:nvPr/>
        </p:nvGrpSpPr>
        <p:grpSpPr>
          <a:xfrm>
            <a:off x="3461622" y="896086"/>
            <a:ext cx="5024476" cy="2638450"/>
            <a:chOff x="3464857" y="1144601"/>
            <a:chExt cx="5024476" cy="2638450"/>
          </a:xfrm>
        </p:grpSpPr>
        <p:grpSp>
          <p:nvGrpSpPr>
            <p:cNvPr id="17" name="グループ化 16">
              <a:extLst>
                <a:ext uri="{FF2B5EF4-FFF2-40B4-BE49-F238E27FC236}">
                  <a16:creationId xmlns:a16="http://schemas.microsoft.com/office/drawing/2014/main" id="{4DA8ED6C-9840-62C9-A05B-98EB9D0C2685}"/>
                </a:ext>
              </a:extLst>
            </p:cNvPr>
            <p:cNvGrpSpPr/>
            <p:nvPr/>
          </p:nvGrpSpPr>
          <p:grpSpPr>
            <a:xfrm>
              <a:off x="7878141" y="1144601"/>
              <a:ext cx="611192" cy="2117364"/>
              <a:chOff x="4588409" y="654771"/>
              <a:chExt cx="611192" cy="2117364"/>
            </a:xfrm>
          </p:grpSpPr>
          <p:sp>
            <p:nvSpPr>
              <p:cNvPr id="18" name="正方形/長方形 17">
                <a:extLst>
                  <a:ext uri="{FF2B5EF4-FFF2-40B4-BE49-F238E27FC236}">
                    <a16:creationId xmlns:a16="http://schemas.microsoft.com/office/drawing/2014/main" id="{D323FFEC-B561-9CC4-A6B5-96984889B185}"/>
                  </a:ext>
                </a:extLst>
              </p:cNvPr>
              <p:cNvSpPr/>
              <p:nvPr/>
            </p:nvSpPr>
            <p:spPr>
              <a:xfrm>
                <a:off x="4588409" y="654771"/>
                <a:ext cx="604424" cy="2117364"/>
              </a:xfrm>
              <a:prstGeom prst="rect">
                <a:avLst/>
              </a:prstGeom>
              <a:solidFill>
                <a:srgbClr val="F2CFE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p>
            </p:txBody>
          </p:sp>
          <p:sp>
            <p:nvSpPr>
              <p:cNvPr id="19" name="テキスト ボックス 7">
                <a:extLst>
                  <a:ext uri="{FF2B5EF4-FFF2-40B4-BE49-F238E27FC236}">
                    <a16:creationId xmlns:a16="http://schemas.microsoft.com/office/drawing/2014/main" id="{4D3AD15F-E1C5-DC38-B910-C2674238B7FD}"/>
                  </a:ext>
                </a:extLst>
              </p:cNvPr>
              <p:cNvSpPr txBox="1"/>
              <p:nvPr/>
            </p:nvSpPr>
            <p:spPr>
              <a:xfrm>
                <a:off x="4595988" y="659845"/>
                <a:ext cx="603613" cy="222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kern="1200" dirty="0">
                    <a:solidFill>
                      <a:srgbClr val="FF66FF"/>
                    </a:solidFill>
                  </a:rPr>
                  <a:t>COVID-19</a:t>
                </a:r>
                <a:endParaRPr kumimoji="1" lang="ja-JP" altLang="en-US" sz="800" kern="1200" dirty="0">
                  <a:solidFill>
                    <a:srgbClr val="FF66FF"/>
                  </a:solidFill>
                </a:endParaRPr>
              </a:p>
            </p:txBody>
          </p:sp>
        </p:grpSp>
        <p:grpSp>
          <p:nvGrpSpPr>
            <p:cNvPr id="21" name="グループ化 20">
              <a:extLst>
                <a:ext uri="{FF2B5EF4-FFF2-40B4-BE49-F238E27FC236}">
                  <a16:creationId xmlns:a16="http://schemas.microsoft.com/office/drawing/2014/main" id="{3E3A144A-F80C-61A6-CF4A-69744EEA4B18}"/>
                </a:ext>
              </a:extLst>
            </p:cNvPr>
            <p:cNvGrpSpPr/>
            <p:nvPr/>
          </p:nvGrpSpPr>
          <p:grpSpPr>
            <a:xfrm>
              <a:off x="3464857" y="1174711"/>
              <a:ext cx="678330" cy="2608340"/>
              <a:chOff x="4615197" y="696255"/>
              <a:chExt cx="678330" cy="2608340"/>
            </a:xfrm>
          </p:grpSpPr>
          <p:sp>
            <p:nvSpPr>
              <p:cNvPr id="22" name="正方形/長方形 21">
                <a:extLst>
                  <a:ext uri="{FF2B5EF4-FFF2-40B4-BE49-F238E27FC236}">
                    <a16:creationId xmlns:a16="http://schemas.microsoft.com/office/drawing/2014/main" id="{49A1796C-F30B-4496-B512-7715796CEF32}"/>
                  </a:ext>
                </a:extLst>
              </p:cNvPr>
              <p:cNvSpPr/>
              <p:nvPr/>
            </p:nvSpPr>
            <p:spPr>
              <a:xfrm>
                <a:off x="4615197" y="707629"/>
                <a:ext cx="604424" cy="2596966"/>
              </a:xfrm>
              <a:prstGeom prst="rect">
                <a:avLst/>
              </a:prstGeom>
              <a:solidFill>
                <a:srgbClr val="F2CFEE">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p>
            </p:txBody>
          </p:sp>
          <p:sp>
            <p:nvSpPr>
              <p:cNvPr id="23" name="テキスト ボックス 7">
                <a:extLst>
                  <a:ext uri="{FF2B5EF4-FFF2-40B4-BE49-F238E27FC236}">
                    <a16:creationId xmlns:a16="http://schemas.microsoft.com/office/drawing/2014/main" id="{AD177974-B281-E5BD-A021-87B009F5E00D}"/>
                  </a:ext>
                </a:extLst>
              </p:cNvPr>
              <p:cNvSpPr txBox="1"/>
              <p:nvPr/>
            </p:nvSpPr>
            <p:spPr>
              <a:xfrm>
                <a:off x="4622776" y="696255"/>
                <a:ext cx="670751" cy="2004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b="1" kern="1200" dirty="0">
                    <a:solidFill>
                      <a:srgbClr val="FF66FF"/>
                    </a:solidFill>
                  </a:rPr>
                  <a:t>COVID-19</a:t>
                </a:r>
                <a:endParaRPr kumimoji="1" lang="ja-JP" altLang="en-US" sz="900" b="1" kern="1200" dirty="0">
                  <a:solidFill>
                    <a:srgbClr val="FF66FF"/>
                  </a:solidFill>
                </a:endParaRPr>
              </a:p>
            </p:txBody>
          </p:sp>
        </p:grpSp>
      </p:grpSp>
      <p:grpSp>
        <p:nvGrpSpPr>
          <p:cNvPr id="8" name="グループ化 7">
            <a:extLst>
              <a:ext uri="{FF2B5EF4-FFF2-40B4-BE49-F238E27FC236}">
                <a16:creationId xmlns:a16="http://schemas.microsoft.com/office/drawing/2014/main" id="{DBADB0EF-EAF9-D434-26B4-27CA4FC33170}"/>
              </a:ext>
            </a:extLst>
          </p:cNvPr>
          <p:cNvGrpSpPr/>
          <p:nvPr/>
        </p:nvGrpSpPr>
        <p:grpSpPr>
          <a:xfrm>
            <a:off x="4932040" y="1914998"/>
            <a:ext cx="1656184" cy="1062783"/>
            <a:chOff x="443216" y="2174435"/>
            <a:chExt cx="1656184" cy="1062783"/>
          </a:xfrm>
        </p:grpSpPr>
        <p:cxnSp>
          <p:nvCxnSpPr>
            <p:cNvPr id="9" name="直線コネクタ 8">
              <a:extLst>
                <a:ext uri="{FF2B5EF4-FFF2-40B4-BE49-F238E27FC236}">
                  <a16:creationId xmlns:a16="http://schemas.microsoft.com/office/drawing/2014/main" id="{DA6FFA97-F073-8D3A-958F-45DC70B48C62}"/>
                </a:ext>
              </a:extLst>
            </p:cNvPr>
            <p:cNvCxnSpPr>
              <a:cxnSpLocks/>
            </p:cNvCxnSpPr>
            <p:nvPr/>
          </p:nvCxnSpPr>
          <p:spPr>
            <a:xfrm flipV="1">
              <a:off x="1259632" y="2499742"/>
              <a:ext cx="0" cy="7374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E8CBDF9-6453-5110-EC4C-6CD128DABF24}"/>
                </a:ext>
              </a:extLst>
            </p:cNvPr>
            <p:cNvSpPr txBox="1"/>
            <p:nvPr/>
          </p:nvSpPr>
          <p:spPr>
            <a:xfrm>
              <a:off x="443216" y="2174435"/>
              <a:ext cx="1656184" cy="400110"/>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2008</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日アセアン</a:t>
              </a:r>
              <a:r>
                <a:rPr kumimoji="1" lang="en-US" altLang="ja-JP" sz="1000" dirty="0">
                  <a:latin typeface="メイリオ" panose="020B0604030504040204" pitchFamily="50" charset="-128"/>
                  <a:ea typeface="メイリオ" panose="020B0604030504040204" pitchFamily="50" charset="-128"/>
                </a:rPr>
                <a:t>EPA</a:t>
              </a:r>
              <a:r>
                <a:rPr kumimoji="1" lang="ja-JP" altLang="en-US" sz="1000" dirty="0">
                  <a:latin typeface="メイリオ" panose="020B0604030504040204" pitchFamily="50" charset="-128"/>
                  <a:ea typeface="メイリオ" panose="020B0604030504040204" pitchFamily="50" charset="-128"/>
                </a:rPr>
                <a:t>発効</a:t>
              </a:r>
            </a:p>
          </p:txBody>
        </p:sp>
        <p:sp>
          <p:nvSpPr>
            <p:cNvPr id="12" name="矢印: 右 11">
              <a:extLst>
                <a:ext uri="{FF2B5EF4-FFF2-40B4-BE49-F238E27FC236}">
                  <a16:creationId xmlns:a16="http://schemas.microsoft.com/office/drawing/2014/main" id="{35ED6A89-E641-94F1-1E06-282C1CCB47E4}"/>
                </a:ext>
              </a:extLst>
            </p:cNvPr>
            <p:cNvSpPr/>
            <p:nvPr/>
          </p:nvSpPr>
          <p:spPr>
            <a:xfrm>
              <a:off x="1259631" y="2588369"/>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6E9043C3-B472-E56F-4D36-7448D948FF49}"/>
              </a:ext>
            </a:extLst>
          </p:cNvPr>
          <p:cNvGrpSpPr/>
          <p:nvPr/>
        </p:nvGrpSpPr>
        <p:grpSpPr>
          <a:xfrm>
            <a:off x="7092280" y="1662679"/>
            <a:ext cx="1417042" cy="1315102"/>
            <a:chOff x="2603456" y="1922116"/>
            <a:chExt cx="1417042" cy="1315102"/>
          </a:xfrm>
        </p:grpSpPr>
        <p:cxnSp>
          <p:nvCxnSpPr>
            <p:cNvPr id="14" name="直線コネクタ 13">
              <a:extLst>
                <a:ext uri="{FF2B5EF4-FFF2-40B4-BE49-F238E27FC236}">
                  <a16:creationId xmlns:a16="http://schemas.microsoft.com/office/drawing/2014/main" id="{CA007A02-E1DB-7392-C0A2-63E15FEE7443}"/>
                </a:ext>
              </a:extLst>
            </p:cNvPr>
            <p:cNvCxnSpPr>
              <a:cxnSpLocks/>
            </p:cNvCxnSpPr>
            <p:nvPr/>
          </p:nvCxnSpPr>
          <p:spPr>
            <a:xfrm flipV="1">
              <a:off x="3174144" y="2239286"/>
              <a:ext cx="0" cy="9979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54B6FC9-8D3B-CC10-DB53-AC5EB64585C5}"/>
                </a:ext>
              </a:extLst>
            </p:cNvPr>
            <p:cNvSpPr txBox="1"/>
            <p:nvPr/>
          </p:nvSpPr>
          <p:spPr>
            <a:xfrm>
              <a:off x="2603456" y="1922116"/>
              <a:ext cx="1417042" cy="400110"/>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2018</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CPTPP</a:t>
              </a:r>
              <a:r>
                <a:rPr kumimoji="1" lang="ja-JP" altLang="en-US" sz="1000" dirty="0">
                  <a:latin typeface="メイリオ" panose="020B0604030504040204" pitchFamily="50" charset="-128"/>
                  <a:ea typeface="メイリオ" panose="020B0604030504040204" pitchFamily="50" charset="-128"/>
                </a:rPr>
                <a:t>発効</a:t>
              </a:r>
            </a:p>
          </p:txBody>
        </p:sp>
        <p:sp>
          <p:nvSpPr>
            <p:cNvPr id="16" name="矢印: 右 15">
              <a:extLst>
                <a:ext uri="{FF2B5EF4-FFF2-40B4-BE49-F238E27FC236}">
                  <a16:creationId xmlns:a16="http://schemas.microsoft.com/office/drawing/2014/main" id="{650A7F09-7F49-B50F-CC66-50250008951F}"/>
                </a:ext>
              </a:extLst>
            </p:cNvPr>
            <p:cNvSpPr/>
            <p:nvPr/>
          </p:nvSpPr>
          <p:spPr>
            <a:xfrm>
              <a:off x="3174144" y="2312465"/>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FC4211D3-FA81-B9FD-4730-0762379D2E49}"/>
              </a:ext>
            </a:extLst>
          </p:cNvPr>
          <p:cNvGrpSpPr/>
          <p:nvPr/>
        </p:nvGrpSpPr>
        <p:grpSpPr>
          <a:xfrm>
            <a:off x="8028384" y="1630741"/>
            <a:ext cx="1124815" cy="1336118"/>
            <a:chOff x="3539560" y="1890178"/>
            <a:chExt cx="1124815" cy="1336118"/>
          </a:xfrm>
        </p:grpSpPr>
        <p:cxnSp>
          <p:nvCxnSpPr>
            <p:cNvPr id="24" name="直線コネクタ 23">
              <a:extLst>
                <a:ext uri="{FF2B5EF4-FFF2-40B4-BE49-F238E27FC236}">
                  <a16:creationId xmlns:a16="http://schemas.microsoft.com/office/drawing/2014/main" id="{2AA8FFAE-22E0-5624-2AA4-3F68C2C637EA}"/>
                </a:ext>
              </a:extLst>
            </p:cNvPr>
            <p:cNvCxnSpPr>
              <a:cxnSpLocks/>
            </p:cNvCxnSpPr>
            <p:nvPr/>
          </p:nvCxnSpPr>
          <p:spPr>
            <a:xfrm flipV="1">
              <a:off x="3820338" y="1890178"/>
              <a:ext cx="0" cy="133611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48F3CD9-ED4B-AB05-38FA-97D46493A9BB}"/>
                </a:ext>
              </a:extLst>
            </p:cNvPr>
            <p:cNvSpPr txBox="1"/>
            <p:nvPr/>
          </p:nvSpPr>
          <p:spPr>
            <a:xfrm>
              <a:off x="3539560" y="2282156"/>
              <a:ext cx="1124815" cy="400110"/>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2022</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r>
                <a:rPr kumimoji="1" lang="en-US" altLang="ja-JP" sz="1000" dirty="0">
                  <a:latin typeface="メイリオ" panose="020B0604030504040204" pitchFamily="50" charset="-128"/>
                  <a:ea typeface="メイリオ" panose="020B0604030504040204" pitchFamily="50" charset="-128"/>
                </a:rPr>
                <a:t>RCEP</a:t>
              </a:r>
              <a:r>
                <a:rPr kumimoji="1" lang="ja-JP" altLang="en-US" sz="1000" dirty="0">
                  <a:latin typeface="メイリオ" panose="020B0604030504040204" pitchFamily="50" charset="-128"/>
                  <a:ea typeface="メイリオ" panose="020B0604030504040204" pitchFamily="50" charset="-128"/>
                </a:rPr>
                <a:t>協定発効</a:t>
              </a:r>
            </a:p>
          </p:txBody>
        </p:sp>
        <p:sp>
          <p:nvSpPr>
            <p:cNvPr id="26" name="矢印: 右 25">
              <a:extLst>
                <a:ext uri="{FF2B5EF4-FFF2-40B4-BE49-F238E27FC236}">
                  <a16:creationId xmlns:a16="http://schemas.microsoft.com/office/drawing/2014/main" id="{38F30923-AA85-E446-A333-D1547E902852}"/>
                </a:ext>
              </a:extLst>
            </p:cNvPr>
            <p:cNvSpPr/>
            <p:nvPr/>
          </p:nvSpPr>
          <p:spPr>
            <a:xfrm>
              <a:off x="3816143" y="2141778"/>
              <a:ext cx="304489" cy="13732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7DBDC7CB-6DB6-8DFB-E389-66B8BEEA2A65}"/>
              </a:ext>
            </a:extLst>
          </p:cNvPr>
          <p:cNvGrpSpPr/>
          <p:nvPr/>
        </p:nvGrpSpPr>
        <p:grpSpPr>
          <a:xfrm>
            <a:off x="5527575" y="1414717"/>
            <a:ext cx="1564705" cy="1557603"/>
            <a:chOff x="5530810" y="1663232"/>
            <a:chExt cx="1564705" cy="1557603"/>
          </a:xfrm>
        </p:grpSpPr>
        <p:grpSp>
          <p:nvGrpSpPr>
            <p:cNvPr id="28" name="グループ化 27">
              <a:extLst>
                <a:ext uri="{FF2B5EF4-FFF2-40B4-BE49-F238E27FC236}">
                  <a16:creationId xmlns:a16="http://schemas.microsoft.com/office/drawing/2014/main" id="{7A3134E8-95EE-10AB-9B1A-1F379ADF1EEC}"/>
                </a:ext>
              </a:extLst>
            </p:cNvPr>
            <p:cNvGrpSpPr/>
            <p:nvPr/>
          </p:nvGrpSpPr>
          <p:grpSpPr>
            <a:xfrm>
              <a:off x="5530810" y="1663232"/>
              <a:ext cx="1564705" cy="1557603"/>
              <a:chOff x="1006062" y="2670911"/>
              <a:chExt cx="1564705" cy="1557603"/>
            </a:xfrm>
          </p:grpSpPr>
          <p:cxnSp>
            <p:nvCxnSpPr>
              <p:cNvPr id="30" name="直線コネクタ 29">
                <a:extLst>
                  <a:ext uri="{FF2B5EF4-FFF2-40B4-BE49-F238E27FC236}">
                    <a16:creationId xmlns:a16="http://schemas.microsoft.com/office/drawing/2014/main" id="{353B75C9-6DFA-1082-8A3B-1B577DBA395F}"/>
                  </a:ext>
                </a:extLst>
              </p:cNvPr>
              <p:cNvCxnSpPr/>
              <p:nvPr/>
            </p:nvCxnSpPr>
            <p:spPr>
              <a:xfrm flipV="1">
                <a:off x="1407418" y="2859782"/>
                <a:ext cx="0" cy="13687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2557270-0EEE-C002-8A39-FD6B7595FA67}"/>
                  </a:ext>
                </a:extLst>
              </p:cNvPr>
              <p:cNvSpPr txBox="1"/>
              <p:nvPr/>
            </p:nvSpPr>
            <p:spPr>
              <a:xfrm>
                <a:off x="1006062" y="2670911"/>
                <a:ext cx="1564705" cy="400110"/>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2009</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日ベトナム</a:t>
                </a:r>
                <a:r>
                  <a:rPr kumimoji="1" lang="en-US" altLang="ja-JP" sz="1000" dirty="0">
                    <a:latin typeface="メイリオ" panose="020B0604030504040204" pitchFamily="50" charset="-128"/>
                    <a:ea typeface="メイリオ" panose="020B0604030504040204" pitchFamily="50" charset="-128"/>
                  </a:rPr>
                  <a:t>EPA</a:t>
                </a:r>
                <a:r>
                  <a:rPr kumimoji="1" lang="ja-JP" altLang="en-US" sz="1000" dirty="0">
                    <a:latin typeface="メイリオ" panose="020B0604030504040204" pitchFamily="50" charset="-128"/>
                    <a:ea typeface="メイリオ" panose="020B0604030504040204" pitchFamily="50" charset="-128"/>
                  </a:rPr>
                  <a:t>発効</a:t>
                </a:r>
              </a:p>
            </p:txBody>
          </p:sp>
        </p:grpSp>
        <p:sp>
          <p:nvSpPr>
            <p:cNvPr id="29" name="矢印: 右 28">
              <a:extLst>
                <a:ext uri="{FF2B5EF4-FFF2-40B4-BE49-F238E27FC236}">
                  <a16:creationId xmlns:a16="http://schemas.microsoft.com/office/drawing/2014/main" id="{EB051592-9617-CB9F-5739-170AAA204B2B}"/>
                </a:ext>
              </a:extLst>
            </p:cNvPr>
            <p:cNvSpPr/>
            <p:nvPr/>
          </p:nvSpPr>
          <p:spPr>
            <a:xfrm>
              <a:off x="5939245" y="1989866"/>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9C872B9D-1973-36E2-8DC8-AA67DD15C05D}"/>
              </a:ext>
            </a:extLst>
          </p:cNvPr>
          <p:cNvGrpSpPr/>
          <p:nvPr/>
        </p:nvGrpSpPr>
        <p:grpSpPr>
          <a:xfrm>
            <a:off x="395536" y="2526775"/>
            <a:ext cx="1749192" cy="1018682"/>
            <a:chOff x="299078" y="2218536"/>
            <a:chExt cx="1749192" cy="1018682"/>
          </a:xfrm>
        </p:grpSpPr>
        <p:cxnSp>
          <p:nvCxnSpPr>
            <p:cNvPr id="34" name="直線コネクタ 33">
              <a:extLst>
                <a:ext uri="{FF2B5EF4-FFF2-40B4-BE49-F238E27FC236}">
                  <a16:creationId xmlns:a16="http://schemas.microsoft.com/office/drawing/2014/main" id="{EBE32FC1-C0D3-D4FF-6DCA-86247C11F1CA}"/>
                </a:ext>
              </a:extLst>
            </p:cNvPr>
            <p:cNvCxnSpPr>
              <a:cxnSpLocks/>
            </p:cNvCxnSpPr>
            <p:nvPr/>
          </p:nvCxnSpPr>
          <p:spPr>
            <a:xfrm flipV="1">
              <a:off x="1259632" y="2499742"/>
              <a:ext cx="0" cy="7374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C619042-924B-50AA-F6A9-6D74EE53AC14}"/>
                </a:ext>
              </a:extLst>
            </p:cNvPr>
            <p:cNvSpPr txBox="1"/>
            <p:nvPr/>
          </p:nvSpPr>
          <p:spPr>
            <a:xfrm>
              <a:off x="299078" y="2218536"/>
              <a:ext cx="1749192" cy="400110"/>
            </a:xfrm>
            <a:prstGeom prst="rect">
              <a:avLst/>
            </a:prstGeom>
            <a:noFill/>
            <a:ln>
              <a:noFill/>
            </a:ln>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2008</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日アセアン</a:t>
              </a:r>
              <a:r>
                <a:rPr kumimoji="1" lang="en-US" altLang="ja-JP" sz="1000" dirty="0">
                  <a:latin typeface="メイリオ" panose="020B0604030504040204" pitchFamily="50" charset="-128"/>
                  <a:ea typeface="メイリオ" panose="020B0604030504040204" pitchFamily="50" charset="-128"/>
                </a:rPr>
                <a:t>EPA</a:t>
              </a:r>
              <a:r>
                <a:rPr kumimoji="1" lang="ja-JP" altLang="en-US" sz="1000" dirty="0">
                  <a:latin typeface="メイリオ" panose="020B0604030504040204" pitchFamily="50" charset="-128"/>
                  <a:ea typeface="メイリオ" panose="020B0604030504040204" pitchFamily="50" charset="-128"/>
                </a:rPr>
                <a:t>発効</a:t>
              </a:r>
            </a:p>
          </p:txBody>
        </p:sp>
        <p:sp>
          <p:nvSpPr>
            <p:cNvPr id="36" name="矢印: 右 35">
              <a:extLst>
                <a:ext uri="{FF2B5EF4-FFF2-40B4-BE49-F238E27FC236}">
                  <a16:creationId xmlns:a16="http://schemas.microsoft.com/office/drawing/2014/main" id="{D82E6036-024E-26F5-5A2C-26E747722AA1}"/>
                </a:ext>
              </a:extLst>
            </p:cNvPr>
            <p:cNvSpPr/>
            <p:nvPr/>
          </p:nvSpPr>
          <p:spPr>
            <a:xfrm>
              <a:off x="1259631" y="2588369"/>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7" name="グループ化 36">
            <a:extLst>
              <a:ext uri="{FF2B5EF4-FFF2-40B4-BE49-F238E27FC236}">
                <a16:creationId xmlns:a16="http://schemas.microsoft.com/office/drawing/2014/main" id="{D5CD5BD5-D12E-1092-5B92-92B526FAC731}"/>
              </a:ext>
            </a:extLst>
          </p:cNvPr>
          <p:cNvGrpSpPr/>
          <p:nvPr/>
        </p:nvGrpSpPr>
        <p:grpSpPr>
          <a:xfrm>
            <a:off x="2699792" y="2206805"/>
            <a:ext cx="1357390" cy="1338652"/>
            <a:chOff x="2603334" y="1898566"/>
            <a:chExt cx="1357390" cy="1338652"/>
          </a:xfrm>
        </p:grpSpPr>
        <p:cxnSp>
          <p:nvCxnSpPr>
            <p:cNvPr id="38" name="直線コネクタ 37">
              <a:extLst>
                <a:ext uri="{FF2B5EF4-FFF2-40B4-BE49-F238E27FC236}">
                  <a16:creationId xmlns:a16="http://schemas.microsoft.com/office/drawing/2014/main" id="{0A6BC45B-5279-675A-782E-60E577128B0B}"/>
                </a:ext>
              </a:extLst>
            </p:cNvPr>
            <p:cNvCxnSpPr>
              <a:cxnSpLocks/>
            </p:cNvCxnSpPr>
            <p:nvPr/>
          </p:nvCxnSpPr>
          <p:spPr>
            <a:xfrm flipV="1">
              <a:off x="3174144" y="2239286"/>
              <a:ext cx="0" cy="9979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C166E82-DEF9-6785-FC68-AB9611765DA6}"/>
                </a:ext>
              </a:extLst>
            </p:cNvPr>
            <p:cNvSpPr txBox="1"/>
            <p:nvPr/>
          </p:nvSpPr>
          <p:spPr>
            <a:xfrm>
              <a:off x="2603334" y="1898566"/>
              <a:ext cx="1357390" cy="400110"/>
            </a:xfrm>
            <a:prstGeom prst="rect">
              <a:avLst/>
            </a:prstGeom>
            <a:noFill/>
            <a:ln>
              <a:noFill/>
            </a:ln>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2018</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12</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CPTPP</a:t>
              </a:r>
              <a:r>
                <a:rPr kumimoji="1" lang="ja-JP" altLang="en-US" sz="1000" dirty="0">
                  <a:latin typeface="メイリオ" panose="020B0604030504040204" pitchFamily="50" charset="-128"/>
                  <a:ea typeface="メイリオ" panose="020B0604030504040204" pitchFamily="50" charset="-128"/>
                </a:rPr>
                <a:t>発効</a:t>
              </a:r>
            </a:p>
          </p:txBody>
        </p:sp>
        <p:sp>
          <p:nvSpPr>
            <p:cNvPr id="40" name="矢印: 右 39">
              <a:extLst>
                <a:ext uri="{FF2B5EF4-FFF2-40B4-BE49-F238E27FC236}">
                  <a16:creationId xmlns:a16="http://schemas.microsoft.com/office/drawing/2014/main" id="{F56F4402-3469-D220-48EA-762E78D1989A}"/>
                </a:ext>
              </a:extLst>
            </p:cNvPr>
            <p:cNvSpPr/>
            <p:nvPr/>
          </p:nvSpPr>
          <p:spPr>
            <a:xfrm>
              <a:off x="3174144" y="2312465"/>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1" name="グループ化 40">
            <a:extLst>
              <a:ext uri="{FF2B5EF4-FFF2-40B4-BE49-F238E27FC236}">
                <a16:creationId xmlns:a16="http://schemas.microsoft.com/office/drawing/2014/main" id="{3EB05E5A-FD11-2E3A-0A91-B1FBD6A05AD5}"/>
              </a:ext>
            </a:extLst>
          </p:cNvPr>
          <p:cNvGrpSpPr/>
          <p:nvPr/>
        </p:nvGrpSpPr>
        <p:grpSpPr>
          <a:xfrm>
            <a:off x="3675257" y="2354369"/>
            <a:ext cx="1112767" cy="1180166"/>
            <a:chOff x="3578799" y="2046130"/>
            <a:chExt cx="1112767" cy="1180166"/>
          </a:xfrm>
        </p:grpSpPr>
        <p:cxnSp>
          <p:nvCxnSpPr>
            <p:cNvPr id="42" name="直線コネクタ 41">
              <a:extLst>
                <a:ext uri="{FF2B5EF4-FFF2-40B4-BE49-F238E27FC236}">
                  <a16:creationId xmlns:a16="http://schemas.microsoft.com/office/drawing/2014/main" id="{315B531E-15D6-1031-48AE-FE042CD672B6}"/>
                </a:ext>
              </a:extLst>
            </p:cNvPr>
            <p:cNvCxnSpPr>
              <a:cxnSpLocks/>
            </p:cNvCxnSpPr>
            <p:nvPr/>
          </p:nvCxnSpPr>
          <p:spPr>
            <a:xfrm flipH="1" flipV="1">
              <a:off x="3811766" y="2046130"/>
              <a:ext cx="8572" cy="118016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961B27E-2026-46EB-69B4-1054A94AE791}"/>
                </a:ext>
              </a:extLst>
            </p:cNvPr>
            <p:cNvSpPr txBox="1"/>
            <p:nvPr/>
          </p:nvSpPr>
          <p:spPr>
            <a:xfrm>
              <a:off x="3578799" y="2290544"/>
              <a:ext cx="1112767" cy="400110"/>
            </a:xfrm>
            <a:prstGeom prst="rect">
              <a:avLst/>
            </a:prstGeom>
            <a:noFill/>
            <a:ln>
              <a:noFill/>
            </a:ln>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2022</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RCEP</a:t>
              </a:r>
              <a:r>
                <a:rPr kumimoji="1" lang="ja-JP" altLang="en-US" sz="1000" dirty="0">
                  <a:latin typeface="メイリオ" panose="020B0604030504040204" pitchFamily="50" charset="-128"/>
                  <a:ea typeface="メイリオ" panose="020B0604030504040204" pitchFamily="50" charset="-128"/>
                </a:rPr>
                <a:t>協定発効</a:t>
              </a:r>
            </a:p>
          </p:txBody>
        </p:sp>
        <p:sp>
          <p:nvSpPr>
            <p:cNvPr id="44" name="矢印: 右 43">
              <a:extLst>
                <a:ext uri="{FF2B5EF4-FFF2-40B4-BE49-F238E27FC236}">
                  <a16:creationId xmlns:a16="http://schemas.microsoft.com/office/drawing/2014/main" id="{E2120E1F-428C-4075-45EF-C659B0D1F538}"/>
                </a:ext>
              </a:extLst>
            </p:cNvPr>
            <p:cNvSpPr/>
            <p:nvPr/>
          </p:nvSpPr>
          <p:spPr>
            <a:xfrm>
              <a:off x="3816143" y="2141778"/>
              <a:ext cx="304489" cy="13732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5" name="グループ化 44">
            <a:extLst>
              <a:ext uri="{FF2B5EF4-FFF2-40B4-BE49-F238E27FC236}">
                <a16:creationId xmlns:a16="http://schemas.microsoft.com/office/drawing/2014/main" id="{BECA2993-397D-E25F-56EA-15CA349AEA89}"/>
              </a:ext>
            </a:extLst>
          </p:cNvPr>
          <p:cNvGrpSpPr/>
          <p:nvPr/>
        </p:nvGrpSpPr>
        <p:grpSpPr>
          <a:xfrm>
            <a:off x="1085616" y="1878703"/>
            <a:ext cx="2118232" cy="1661293"/>
            <a:chOff x="5481217" y="1559542"/>
            <a:chExt cx="2118232" cy="1661293"/>
          </a:xfrm>
        </p:grpSpPr>
        <p:grpSp>
          <p:nvGrpSpPr>
            <p:cNvPr id="46" name="グループ化 45">
              <a:extLst>
                <a:ext uri="{FF2B5EF4-FFF2-40B4-BE49-F238E27FC236}">
                  <a16:creationId xmlns:a16="http://schemas.microsoft.com/office/drawing/2014/main" id="{D3B20CE2-C634-78E6-2738-0A9EFE93CE86}"/>
                </a:ext>
              </a:extLst>
            </p:cNvPr>
            <p:cNvGrpSpPr/>
            <p:nvPr/>
          </p:nvGrpSpPr>
          <p:grpSpPr>
            <a:xfrm>
              <a:off x="5481217" y="1559542"/>
              <a:ext cx="2118232" cy="1661293"/>
              <a:chOff x="956469" y="2567221"/>
              <a:chExt cx="2118232" cy="1661293"/>
            </a:xfrm>
          </p:grpSpPr>
          <p:cxnSp>
            <p:nvCxnSpPr>
              <p:cNvPr id="48" name="直線コネクタ 47">
                <a:extLst>
                  <a:ext uri="{FF2B5EF4-FFF2-40B4-BE49-F238E27FC236}">
                    <a16:creationId xmlns:a16="http://schemas.microsoft.com/office/drawing/2014/main" id="{F83CD29B-55AE-421B-B6E5-359668E0F86F}"/>
                  </a:ext>
                </a:extLst>
              </p:cNvPr>
              <p:cNvCxnSpPr/>
              <p:nvPr/>
            </p:nvCxnSpPr>
            <p:spPr>
              <a:xfrm flipV="1">
                <a:off x="1407418" y="2859782"/>
                <a:ext cx="0" cy="13687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DC5FA65-340D-D996-A6AD-F38B19C49258}"/>
                  </a:ext>
                </a:extLst>
              </p:cNvPr>
              <p:cNvSpPr txBox="1"/>
              <p:nvPr/>
            </p:nvSpPr>
            <p:spPr>
              <a:xfrm>
                <a:off x="956469" y="2567221"/>
                <a:ext cx="2118232" cy="400110"/>
              </a:xfrm>
              <a:prstGeom prst="rect">
                <a:avLst/>
              </a:prstGeom>
              <a:noFill/>
              <a:ln>
                <a:noFill/>
              </a:ln>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2009</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日ベトナム</a:t>
                </a:r>
                <a:r>
                  <a:rPr kumimoji="1" lang="en-US" altLang="ja-JP" sz="1000" dirty="0">
                    <a:latin typeface="メイリオ" panose="020B0604030504040204" pitchFamily="50" charset="-128"/>
                    <a:ea typeface="メイリオ" panose="020B0604030504040204" pitchFamily="50" charset="-128"/>
                  </a:rPr>
                  <a:t>EPA</a:t>
                </a:r>
                <a:r>
                  <a:rPr kumimoji="1" lang="ja-JP" altLang="en-US" sz="1000" dirty="0">
                    <a:latin typeface="メイリオ" panose="020B0604030504040204" pitchFamily="50" charset="-128"/>
                    <a:ea typeface="メイリオ" panose="020B0604030504040204" pitchFamily="50" charset="-128"/>
                  </a:rPr>
                  <a:t>発効</a:t>
                </a:r>
              </a:p>
            </p:txBody>
          </p:sp>
        </p:grpSp>
        <p:sp>
          <p:nvSpPr>
            <p:cNvPr id="47" name="矢印: 右 46">
              <a:extLst>
                <a:ext uri="{FF2B5EF4-FFF2-40B4-BE49-F238E27FC236}">
                  <a16:creationId xmlns:a16="http://schemas.microsoft.com/office/drawing/2014/main" id="{006EFDAD-BB32-7DD8-7D1E-49B9C1C1C433}"/>
                </a:ext>
              </a:extLst>
            </p:cNvPr>
            <p:cNvSpPr/>
            <p:nvPr/>
          </p:nvSpPr>
          <p:spPr>
            <a:xfrm>
              <a:off x="5939245" y="1989866"/>
              <a:ext cx="357654" cy="12739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5" name="グループ化 64">
            <a:extLst>
              <a:ext uri="{FF2B5EF4-FFF2-40B4-BE49-F238E27FC236}">
                <a16:creationId xmlns:a16="http://schemas.microsoft.com/office/drawing/2014/main" id="{9F618067-0867-2289-A385-C30056FC576E}"/>
              </a:ext>
            </a:extLst>
          </p:cNvPr>
          <p:cNvGrpSpPr/>
          <p:nvPr/>
        </p:nvGrpSpPr>
        <p:grpSpPr>
          <a:xfrm>
            <a:off x="899592" y="1147880"/>
            <a:ext cx="3528392" cy="1274949"/>
            <a:chOff x="899592" y="1224793"/>
            <a:chExt cx="3528392" cy="1274949"/>
          </a:xfrm>
        </p:grpSpPr>
        <p:sp>
          <p:nvSpPr>
            <p:cNvPr id="54" name="楕円 53">
              <a:extLst>
                <a:ext uri="{FF2B5EF4-FFF2-40B4-BE49-F238E27FC236}">
                  <a16:creationId xmlns:a16="http://schemas.microsoft.com/office/drawing/2014/main" id="{605B2D54-F274-23FF-5DAD-0B29B8982BE5}"/>
                </a:ext>
              </a:extLst>
            </p:cNvPr>
            <p:cNvSpPr/>
            <p:nvPr/>
          </p:nvSpPr>
          <p:spPr>
            <a:xfrm>
              <a:off x="899592" y="1273816"/>
              <a:ext cx="807420" cy="334147"/>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82A9F47-6374-3C90-F416-9D42B58962D4}"/>
                </a:ext>
              </a:extLst>
            </p:cNvPr>
            <p:cNvSpPr/>
            <p:nvPr/>
          </p:nvSpPr>
          <p:spPr>
            <a:xfrm>
              <a:off x="3973552" y="2165595"/>
              <a:ext cx="382424" cy="334147"/>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E0649A3-7639-2E16-A83B-00897DDA8304}"/>
                </a:ext>
              </a:extLst>
            </p:cNvPr>
            <p:cNvSpPr txBox="1"/>
            <p:nvPr/>
          </p:nvSpPr>
          <p:spPr>
            <a:xfrm>
              <a:off x="1979712" y="1224793"/>
              <a:ext cx="2448272" cy="461665"/>
            </a:xfrm>
            <a:prstGeom prst="rect">
              <a:avLst/>
            </a:prstGeom>
            <a:noFill/>
            <a:ln w="25400" cmpd="sng">
              <a:solidFill>
                <a:srgbClr val="FF0000"/>
              </a:solidFill>
              <a:prstDash val="dash"/>
            </a:ln>
          </p:spPr>
          <p:txBody>
            <a:bodyPr wrap="square" lIns="46800" rIns="46800" rtlCol="0" anchor="ctr" anchorCtr="0">
              <a:spAutoFit/>
            </a:bodyPr>
            <a:lstStyle/>
            <a:p>
              <a:r>
                <a:rPr kumimoji="1" lang="ja-JP" altLang="en-US" sz="1200" b="1" dirty="0">
                  <a:latin typeface="メイリオ" panose="020B0604030504040204" pitchFamily="50" charset="-128"/>
                  <a:ea typeface="メイリオ" panose="020B0604030504040204" pitchFamily="50" charset="-128"/>
                </a:rPr>
                <a:t>中国からの輸入は</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シェア８４％から</a:t>
              </a:r>
              <a:r>
                <a:rPr lang="ja-JP" altLang="en-US" sz="1200" b="1" dirty="0">
                  <a:solidFill>
                    <a:srgbClr val="FF0000"/>
                  </a:solidFill>
                  <a:latin typeface="メイリオ" panose="020B0604030504040204" pitchFamily="50" charset="-128"/>
                  <a:ea typeface="メイリオ" panose="020B0604030504040204" pitchFamily="50" charset="-128"/>
                </a:rPr>
                <a:t>４９</a:t>
              </a:r>
              <a:r>
                <a:rPr kumimoji="1" lang="ja-JP" altLang="en-US" sz="1200" b="1" dirty="0">
                  <a:solidFill>
                    <a:srgbClr val="FF0000"/>
                  </a:solidFill>
                  <a:latin typeface="メイリオ" panose="020B0604030504040204" pitchFamily="50" charset="-128"/>
                  <a:ea typeface="メイリオ" panose="020B0604030504040204" pitchFamily="50" charset="-128"/>
                </a:rPr>
                <a:t>％まで減少</a:t>
              </a:r>
            </a:p>
          </p:txBody>
        </p:sp>
        <p:cxnSp>
          <p:nvCxnSpPr>
            <p:cNvPr id="58" name="直線矢印コネクタ 57">
              <a:extLst>
                <a:ext uri="{FF2B5EF4-FFF2-40B4-BE49-F238E27FC236}">
                  <a16:creationId xmlns:a16="http://schemas.microsoft.com/office/drawing/2014/main" id="{05215C6C-8B64-A35C-D3ED-50A9739821B7}"/>
                </a:ext>
              </a:extLst>
            </p:cNvPr>
            <p:cNvCxnSpPr>
              <a:cxnSpLocks/>
            </p:cNvCxnSpPr>
            <p:nvPr/>
          </p:nvCxnSpPr>
          <p:spPr>
            <a:xfrm flipH="1">
              <a:off x="1497068" y="1275606"/>
              <a:ext cx="482644" cy="72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B306BA1F-214C-87E6-1DF3-A7F07BBFA8C4}"/>
                </a:ext>
              </a:extLst>
            </p:cNvPr>
            <p:cNvCxnSpPr>
              <a:cxnSpLocks/>
            </p:cNvCxnSpPr>
            <p:nvPr/>
          </p:nvCxnSpPr>
          <p:spPr>
            <a:xfrm>
              <a:off x="3635896" y="1635646"/>
              <a:ext cx="576064" cy="6480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C1E1FC77-4828-EC34-E0A9-EB75DF741F1F}"/>
              </a:ext>
            </a:extLst>
          </p:cNvPr>
          <p:cNvSpPr txBox="1"/>
          <p:nvPr/>
        </p:nvSpPr>
        <p:spPr>
          <a:xfrm>
            <a:off x="251520" y="4515966"/>
            <a:ext cx="8640960" cy="600164"/>
          </a:xfrm>
          <a:prstGeom prst="rect">
            <a:avLst/>
          </a:prstGeom>
          <a:solidFill>
            <a:schemeClr val="bg1"/>
          </a:solidFill>
          <a:ln w="3175" cmpd="sng">
            <a:solidFill>
              <a:schemeClr val="tx1">
                <a:lumMod val="50000"/>
                <a:lumOff val="50000"/>
              </a:schemeClr>
            </a:solidFill>
            <a:prstDash val="solid"/>
          </a:ln>
        </p:spPr>
        <p:txBody>
          <a:bodyPr wrap="square" rtlCol="0">
            <a:spAutoFit/>
          </a:bodyPr>
          <a:lstStyle/>
          <a:p>
            <a:pPr>
              <a:lnSpc>
                <a:spcPts val="1300"/>
              </a:lnSpc>
            </a:pPr>
            <a:r>
              <a:rPr lang="ja-JP" altLang="en-US" sz="1100" b="1" u="sng" dirty="0">
                <a:latin typeface="ＭＳ Ｐゴシック" panose="020B0600070205080204" pitchFamily="50" charset="-128"/>
              </a:rPr>
              <a:t>日本のベトナムからの衣類輸入金額動向</a:t>
            </a:r>
            <a:endParaRPr lang="en-US" altLang="ja-JP" sz="1100" b="1" u="sng" dirty="0">
              <a:latin typeface="ＭＳ Ｐゴシック" panose="020B0600070205080204" pitchFamily="50" charset="-128"/>
            </a:endParaRPr>
          </a:p>
          <a:p>
            <a:pPr>
              <a:lnSpc>
                <a:spcPts val="1300"/>
              </a:lnSpc>
            </a:pPr>
            <a:r>
              <a:rPr lang="ja-JP" altLang="en-US" sz="1100" b="1" dirty="0">
                <a:latin typeface="ＭＳ Ｐゴシック" panose="020B0600070205080204" pitchFamily="50" charset="-128"/>
              </a:rPr>
              <a:t>　日アセアン</a:t>
            </a:r>
            <a:r>
              <a:rPr lang="en-US" altLang="ja-JP" sz="1100" b="1" dirty="0">
                <a:latin typeface="ＭＳ Ｐゴシック" panose="020B0600070205080204" pitchFamily="50" charset="-128"/>
              </a:rPr>
              <a:t>EPA</a:t>
            </a:r>
            <a:r>
              <a:rPr lang="ja-JP" altLang="en-US" sz="1100" b="1" dirty="0">
                <a:latin typeface="ＭＳ Ｐゴシック" panose="020B0600070205080204" pitchFamily="50" charset="-128"/>
              </a:rPr>
              <a:t>の発効前 </a:t>
            </a:r>
            <a:r>
              <a:rPr lang="en-US" altLang="ja-JP" sz="1100" b="1" dirty="0">
                <a:latin typeface="ＭＳ Ｐゴシック" panose="020B0600070205080204" pitchFamily="50" charset="-128"/>
              </a:rPr>
              <a:t>2008</a:t>
            </a:r>
            <a:r>
              <a:rPr lang="ja-JP" altLang="en-US" sz="1100" b="1" dirty="0">
                <a:latin typeface="ＭＳ Ｐゴシック" panose="020B0600070205080204" pitchFamily="50" charset="-128"/>
              </a:rPr>
              <a:t>年は </a:t>
            </a:r>
            <a:r>
              <a:rPr kumimoji="1" lang="en-US" altLang="ja-JP" sz="1100" b="1" dirty="0">
                <a:latin typeface="ＭＳ Ｐゴシック" panose="020B0600070205080204" pitchFamily="50" charset="-128"/>
              </a:rPr>
              <a:t>890</a:t>
            </a:r>
            <a:r>
              <a:rPr kumimoji="1" lang="ja-JP" altLang="en-US" sz="1100" b="1" dirty="0">
                <a:latin typeface="ＭＳ Ｐゴシック" panose="020B0600070205080204" pitchFamily="50" charset="-128"/>
              </a:rPr>
              <a:t>億円 ⇒ </a:t>
            </a:r>
            <a:r>
              <a:rPr kumimoji="1" lang="en-US" altLang="ja-JP" sz="1100" b="1" dirty="0">
                <a:latin typeface="ＭＳ Ｐゴシック" panose="020B0600070205080204" pitchFamily="50" charset="-128"/>
              </a:rPr>
              <a:t>5</a:t>
            </a:r>
            <a:r>
              <a:rPr kumimoji="1" lang="ja-JP" altLang="en-US" sz="1100" b="1" dirty="0">
                <a:latin typeface="ＭＳ Ｐゴシック" panose="020B0600070205080204" pitchFamily="50" charset="-128"/>
              </a:rPr>
              <a:t>年後の</a:t>
            </a:r>
            <a:r>
              <a:rPr kumimoji="1" lang="en-US" altLang="ja-JP" sz="1100" b="1" dirty="0">
                <a:latin typeface="ＭＳ Ｐゴシック" panose="020B0600070205080204" pitchFamily="50" charset="-128"/>
              </a:rPr>
              <a:t>2013</a:t>
            </a:r>
            <a:r>
              <a:rPr kumimoji="1" lang="ja-JP" altLang="en-US" sz="1100" b="1" dirty="0">
                <a:latin typeface="ＭＳ Ｐゴシック" panose="020B0600070205080204" pitchFamily="50" charset="-128"/>
              </a:rPr>
              <a:t>年は </a:t>
            </a:r>
            <a:r>
              <a:rPr kumimoji="1" lang="en-US" altLang="ja-JP" sz="1100" b="1" dirty="0">
                <a:latin typeface="ＭＳ Ｐゴシック" panose="020B0600070205080204" pitchFamily="50" charset="-128"/>
              </a:rPr>
              <a:t>2,341</a:t>
            </a:r>
            <a:r>
              <a:rPr kumimoji="1" lang="ja-JP" altLang="en-US" sz="1100" b="1" dirty="0">
                <a:latin typeface="ＭＳ Ｐゴシック" panose="020B0600070205080204" pitchFamily="50" charset="-128"/>
              </a:rPr>
              <a:t>憶円（</a:t>
            </a:r>
            <a:r>
              <a:rPr kumimoji="1" lang="en-US" altLang="ja-JP" sz="1100" b="1" dirty="0">
                <a:latin typeface="ＭＳ Ｐゴシック" panose="020B0600070205080204" pitchFamily="50" charset="-128"/>
              </a:rPr>
              <a:t>2008</a:t>
            </a:r>
            <a:r>
              <a:rPr kumimoji="1" lang="ja-JP" altLang="en-US" sz="1100" b="1" dirty="0">
                <a:latin typeface="ＭＳ Ｐゴシック" panose="020B0600070205080204" pitchFamily="50" charset="-128"/>
              </a:rPr>
              <a:t>年比 </a:t>
            </a:r>
            <a:r>
              <a:rPr kumimoji="1" lang="en-US" altLang="ja-JP" sz="1100" b="1" dirty="0">
                <a:latin typeface="ＭＳ Ｐゴシック" panose="020B0600070205080204" pitchFamily="50" charset="-128"/>
              </a:rPr>
              <a:t>2.6</a:t>
            </a:r>
            <a:r>
              <a:rPr kumimoji="1" lang="ja-JP" altLang="en-US" sz="1100" b="1" dirty="0">
                <a:latin typeface="ＭＳ Ｐゴシック" panose="020B0600070205080204" pitchFamily="50" charset="-128"/>
              </a:rPr>
              <a:t>倍）、</a:t>
            </a:r>
            <a:r>
              <a:rPr kumimoji="1" lang="en-US" altLang="ja-JP" sz="1100" b="1" dirty="0">
                <a:latin typeface="ＭＳ Ｐゴシック" panose="020B0600070205080204" pitchFamily="50" charset="-128"/>
              </a:rPr>
              <a:t>10</a:t>
            </a:r>
            <a:r>
              <a:rPr kumimoji="1" lang="ja-JP" altLang="en-US" sz="1100" b="1" dirty="0">
                <a:latin typeface="ＭＳ Ｐゴシック" panose="020B0600070205080204" pitchFamily="50" charset="-128"/>
              </a:rPr>
              <a:t>年後の</a:t>
            </a:r>
            <a:r>
              <a:rPr lang="en-US" altLang="ja-JP" sz="1100" b="1" dirty="0">
                <a:latin typeface="ＭＳ Ｐゴシック" panose="020B0600070205080204" pitchFamily="50" charset="-128"/>
              </a:rPr>
              <a:t>2018</a:t>
            </a:r>
            <a:r>
              <a:rPr lang="ja-JP" altLang="en-US" sz="1100" b="1" dirty="0">
                <a:latin typeface="ＭＳ Ｐゴシック" panose="020B0600070205080204" pitchFamily="50" charset="-128"/>
              </a:rPr>
              <a:t>年は </a:t>
            </a:r>
            <a:r>
              <a:rPr lang="en-US" altLang="ja-JP" sz="1100" b="1" dirty="0">
                <a:latin typeface="ＭＳ Ｐゴシック" panose="020B0600070205080204" pitchFamily="50" charset="-128"/>
              </a:rPr>
              <a:t>4,770</a:t>
            </a:r>
            <a:r>
              <a:rPr lang="ja-JP" altLang="en-US" sz="1100" b="1" dirty="0">
                <a:latin typeface="ＭＳ Ｐゴシック" panose="020B0600070205080204" pitchFamily="50" charset="-128"/>
              </a:rPr>
              <a:t>憶円（同</a:t>
            </a:r>
            <a:r>
              <a:rPr kumimoji="1" lang="ja-JP" altLang="en-US" sz="1100" b="1" dirty="0">
                <a:latin typeface="ＭＳ Ｐゴシック" panose="020B0600070205080204" pitchFamily="50" charset="-128"/>
              </a:rPr>
              <a:t> </a:t>
            </a:r>
            <a:r>
              <a:rPr lang="en-US" altLang="ja-JP" sz="1100" b="1" dirty="0">
                <a:latin typeface="ＭＳ Ｐゴシック" panose="020B0600070205080204" pitchFamily="50" charset="-128"/>
              </a:rPr>
              <a:t>5.1</a:t>
            </a:r>
            <a:r>
              <a:rPr lang="ja-JP" altLang="en-US" sz="1100" b="1" dirty="0">
                <a:latin typeface="ＭＳ Ｐゴシック" panose="020B0600070205080204" pitchFamily="50" charset="-128"/>
              </a:rPr>
              <a:t>倍）、</a:t>
            </a:r>
            <a:endParaRPr lang="en-US" altLang="ja-JP" sz="1100" b="1" dirty="0">
              <a:latin typeface="ＭＳ Ｐゴシック" panose="020B0600070205080204" pitchFamily="50" charset="-128"/>
            </a:endParaRPr>
          </a:p>
          <a:p>
            <a:pPr>
              <a:lnSpc>
                <a:spcPts val="1300"/>
              </a:lnSpc>
            </a:pPr>
            <a:r>
              <a:rPr kumimoji="1" lang="ja-JP" altLang="en-US" sz="1100" b="1" dirty="0">
                <a:latin typeface="ＭＳ Ｐゴシック" panose="020B0600070205080204" pitchFamily="50" charset="-128"/>
              </a:rPr>
              <a:t>　</a:t>
            </a:r>
            <a:r>
              <a:rPr kumimoji="1" lang="en-US" altLang="ja-JP" sz="1100" b="1" dirty="0">
                <a:latin typeface="ＭＳ Ｐゴシック" panose="020B0600070205080204" pitchFamily="50" charset="-128"/>
              </a:rPr>
              <a:t>2024</a:t>
            </a:r>
            <a:r>
              <a:rPr kumimoji="1" lang="ja-JP" altLang="en-US" sz="1100" b="1" dirty="0">
                <a:latin typeface="ＭＳ Ｐゴシック" panose="020B0600070205080204" pitchFamily="50" charset="-128"/>
              </a:rPr>
              <a:t>年</a:t>
            </a:r>
            <a:r>
              <a:rPr lang="ja-JP" altLang="en-US" sz="1100" b="1" dirty="0">
                <a:latin typeface="ＭＳ Ｐゴシック" panose="020B0600070205080204" pitchFamily="50" charset="-128"/>
              </a:rPr>
              <a:t>は</a:t>
            </a:r>
            <a:r>
              <a:rPr lang="en-US" altLang="ja-JP" sz="1100" b="1" dirty="0">
                <a:latin typeface="ＭＳ Ｐゴシック" panose="020B0600070205080204" pitchFamily="50" charset="-128"/>
              </a:rPr>
              <a:t>6,490</a:t>
            </a:r>
            <a:r>
              <a:rPr lang="ja-JP" altLang="en-US" sz="1100" b="1" dirty="0">
                <a:latin typeface="ＭＳ Ｐゴシック" panose="020B0600070205080204" pitchFamily="50" charset="-128"/>
              </a:rPr>
              <a:t>憶円（同</a:t>
            </a:r>
            <a:r>
              <a:rPr lang="en-US" altLang="ja-JP" sz="1100" b="1" dirty="0">
                <a:latin typeface="ＭＳ Ｐゴシック" panose="020B0600070205080204" pitchFamily="50" charset="-128"/>
              </a:rPr>
              <a:t>7.3</a:t>
            </a:r>
            <a:r>
              <a:rPr lang="ja-JP" altLang="en-US" sz="1100" b="1" dirty="0">
                <a:latin typeface="ＭＳ Ｐゴシック" panose="020B0600070205080204" pitchFamily="50" charset="-128"/>
              </a:rPr>
              <a:t>倍）に増加。</a:t>
            </a:r>
            <a:endParaRPr kumimoji="1" lang="ja-JP" altLang="en-US" sz="1100" dirty="0">
              <a:latin typeface="ＭＳ Ｐゴシック" panose="020B0600070205080204" pitchFamily="50" charset="-128"/>
            </a:endParaRPr>
          </a:p>
        </p:txBody>
      </p:sp>
      <p:grpSp>
        <p:nvGrpSpPr>
          <p:cNvPr id="71" name="グループ化 70">
            <a:extLst>
              <a:ext uri="{FF2B5EF4-FFF2-40B4-BE49-F238E27FC236}">
                <a16:creationId xmlns:a16="http://schemas.microsoft.com/office/drawing/2014/main" id="{C60CE60E-D19E-36C6-B2F1-4E83E6AA039C}"/>
              </a:ext>
            </a:extLst>
          </p:cNvPr>
          <p:cNvGrpSpPr/>
          <p:nvPr/>
        </p:nvGrpSpPr>
        <p:grpSpPr>
          <a:xfrm>
            <a:off x="5076056" y="910661"/>
            <a:ext cx="3675629" cy="1944583"/>
            <a:chOff x="1967412" y="989971"/>
            <a:chExt cx="3675629" cy="1944583"/>
          </a:xfrm>
        </p:grpSpPr>
        <p:sp>
          <p:nvSpPr>
            <p:cNvPr id="72" name="楕円 71">
              <a:extLst>
                <a:ext uri="{FF2B5EF4-FFF2-40B4-BE49-F238E27FC236}">
                  <a16:creationId xmlns:a16="http://schemas.microsoft.com/office/drawing/2014/main" id="{52F52E05-009B-C76B-9260-8DE5DFCCA2B9}"/>
                </a:ext>
              </a:extLst>
            </p:cNvPr>
            <p:cNvSpPr/>
            <p:nvPr/>
          </p:nvSpPr>
          <p:spPr>
            <a:xfrm>
              <a:off x="1967412" y="2574147"/>
              <a:ext cx="351451" cy="360407"/>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a:p>
          </p:txBody>
        </p:sp>
        <p:sp>
          <p:nvSpPr>
            <p:cNvPr id="73" name="楕円 72">
              <a:extLst>
                <a:ext uri="{FF2B5EF4-FFF2-40B4-BE49-F238E27FC236}">
                  <a16:creationId xmlns:a16="http://schemas.microsoft.com/office/drawing/2014/main" id="{4AA9DF06-AF82-D3BD-F708-E3FFC423D22B}"/>
                </a:ext>
              </a:extLst>
            </p:cNvPr>
            <p:cNvSpPr/>
            <p:nvPr/>
          </p:nvSpPr>
          <p:spPr>
            <a:xfrm>
              <a:off x="5351788" y="989971"/>
              <a:ext cx="291253" cy="359112"/>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a:p>
          </p:txBody>
        </p:sp>
        <p:sp>
          <p:nvSpPr>
            <p:cNvPr id="74" name="テキスト ボックス 73">
              <a:extLst>
                <a:ext uri="{FF2B5EF4-FFF2-40B4-BE49-F238E27FC236}">
                  <a16:creationId xmlns:a16="http://schemas.microsoft.com/office/drawing/2014/main" id="{EEF5A6DD-8544-AD45-F941-27FDBDD8F98C}"/>
                </a:ext>
              </a:extLst>
            </p:cNvPr>
            <p:cNvSpPr txBox="1"/>
            <p:nvPr/>
          </p:nvSpPr>
          <p:spPr>
            <a:xfrm>
              <a:off x="2039420" y="989971"/>
              <a:ext cx="2808312" cy="461665"/>
            </a:xfrm>
            <a:prstGeom prst="rect">
              <a:avLst/>
            </a:prstGeom>
            <a:noFill/>
            <a:ln w="22225">
              <a:solidFill>
                <a:srgbClr val="FF0000"/>
              </a:solidFill>
              <a:prstDash val="dash"/>
            </a:ln>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ベトナムからの輸入は、</a:t>
              </a:r>
              <a:r>
                <a:rPr lang="en-US" altLang="ja-JP" sz="1200" b="1" dirty="0">
                  <a:latin typeface="メイリオ" panose="020B0604030504040204" pitchFamily="50" charset="-128"/>
                  <a:ea typeface="メイリオ" panose="020B0604030504040204" pitchFamily="50" charset="-128"/>
                </a:rPr>
                <a:t>EPA</a:t>
              </a:r>
              <a:r>
                <a:rPr lang="ja-JP" altLang="en-US" sz="1200" b="1" dirty="0">
                  <a:latin typeface="メイリオ" panose="020B0604030504040204" pitchFamily="50" charset="-128"/>
                  <a:ea typeface="メイリオ" panose="020B0604030504040204" pitchFamily="50" charset="-128"/>
                </a:rPr>
                <a:t>発効を</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契機に</a:t>
              </a:r>
              <a:r>
                <a:rPr kumimoji="1" lang="ja-JP" altLang="en-US" sz="1200" b="1" dirty="0">
                  <a:latin typeface="メイリオ" panose="020B0604030504040204" pitchFamily="50" charset="-128"/>
                  <a:ea typeface="メイリオ" panose="020B0604030504040204" pitchFamily="50" charset="-128"/>
                </a:rPr>
                <a:t>シェア３％から１８％まで増加</a:t>
              </a:r>
            </a:p>
          </p:txBody>
        </p:sp>
        <p:cxnSp>
          <p:nvCxnSpPr>
            <p:cNvPr id="75" name="直線矢印コネクタ 74">
              <a:extLst>
                <a:ext uri="{FF2B5EF4-FFF2-40B4-BE49-F238E27FC236}">
                  <a16:creationId xmlns:a16="http://schemas.microsoft.com/office/drawing/2014/main" id="{7BCC20FB-DB1C-D509-B3CD-A7D7368DEC19}"/>
                </a:ext>
              </a:extLst>
            </p:cNvPr>
            <p:cNvCxnSpPr>
              <a:cxnSpLocks/>
            </p:cNvCxnSpPr>
            <p:nvPr/>
          </p:nvCxnSpPr>
          <p:spPr>
            <a:xfrm flipH="1">
              <a:off x="2111428" y="1422019"/>
              <a:ext cx="360040" cy="13681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B21C2775-3CD8-AD78-53F3-B2C0A338A135}"/>
                </a:ext>
              </a:extLst>
            </p:cNvPr>
            <p:cNvCxnSpPr>
              <a:cxnSpLocks/>
              <a:stCxn id="74" idx="3"/>
            </p:cNvCxnSpPr>
            <p:nvPr/>
          </p:nvCxnSpPr>
          <p:spPr>
            <a:xfrm flipV="1">
              <a:off x="4847732" y="1205995"/>
              <a:ext cx="576064" cy="148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テキスト ボックス 50">
            <a:extLst>
              <a:ext uri="{FF2B5EF4-FFF2-40B4-BE49-F238E27FC236}">
                <a16:creationId xmlns:a16="http://schemas.microsoft.com/office/drawing/2014/main" id="{34098001-811F-FE4A-5C5C-876989E35874}"/>
              </a:ext>
            </a:extLst>
          </p:cNvPr>
          <p:cNvSpPr txBox="1"/>
          <p:nvPr/>
        </p:nvSpPr>
        <p:spPr>
          <a:xfrm>
            <a:off x="179512" y="3637062"/>
            <a:ext cx="1973617" cy="230832"/>
          </a:xfrm>
          <a:prstGeom prst="rect">
            <a:avLst/>
          </a:prstGeom>
          <a:noFill/>
        </p:spPr>
        <p:txBody>
          <a:bodyPr wrap="none" rtlCol="0">
            <a:spAutoFit/>
          </a:bodyPr>
          <a:lstStyle/>
          <a:p>
            <a:r>
              <a:rPr kumimoji="1" lang="ja-JP" altLang="en-US" sz="900" dirty="0"/>
              <a:t>日本の衣類輸入金額（単位：</a:t>
            </a:r>
            <a:r>
              <a:rPr kumimoji="1" lang="en-US" altLang="ja-JP" sz="900" dirty="0"/>
              <a:t>10</a:t>
            </a:r>
            <a:r>
              <a:rPr kumimoji="1" lang="ja-JP" altLang="en-US" sz="900" dirty="0"/>
              <a:t>億円）</a:t>
            </a:r>
          </a:p>
        </p:txBody>
      </p:sp>
      <p:graphicFrame>
        <p:nvGraphicFramePr>
          <p:cNvPr id="52" name="表 51">
            <a:extLst>
              <a:ext uri="{FF2B5EF4-FFF2-40B4-BE49-F238E27FC236}">
                <a16:creationId xmlns:a16="http://schemas.microsoft.com/office/drawing/2014/main" id="{9A459C0D-4ED6-9426-2EC8-3E4CB1D3CF68}"/>
              </a:ext>
            </a:extLst>
          </p:cNvPr>
          <p:cNvGraphicFramePr>
            <a:graphicFrameLocks noGrp="1"/>
          </p:cNvGraphicFramePr>
          <p:nvPr>
            <p:extLst>
              <p:ext uri="{D42A27DB-BD31-4B8C-83A1-F6EECF244321}">
                <p14:modId xmlns:p14="http://schemas.microsoft.com/office/powerpoint/2010/main" val="1108969496"/>
              </p:ext>
            </p:extLst>
          </p:nvPr>
        </p:nvGraphicFramePr>
        <p:xfrm>
          <a:off x="251520" y="3797034"/>
          <a:ext cx="8640965" cy="714740"/>
        </p:xfrm>
        <a:graphic>
          <a:graphicData uri="http://schemas.openxmlformats.org/drawingml/2006/table">
            <a:tbl>
              <a:tblPr>
                <a:tableStyleId>{5C22544A-7EE6-4342-B048-85BDC9FD1C3A}</a:tableStyleId>
              </a:tblPr>
              <a:tblGrid>
                <a:gridCol w="881213">
                  <a:extLst>
                    <a:ext uri="{9D8B030D-6E8A-4147-A177-3AD203B41FA5}">
                      <a16:colId xmlns:a16="http://schemas.microsoft.com/office/drawing/2014/main" val="3609523841"/>
                    </a:ext>
                  </a:extLst>
                </a:gridCol>
                <a:gridCol w="456456">
                  <a:extLst>
                    <a:ext uri="{9D8B030D-6E8A-4147-A177-3AD203B41FA5}">
                      <a16:colId xmlns:a16="http://schemas.microsoft.com/office/drawing/2014/main" val="804850391"/>
                    </a:ext>
                  </a:extLst>
                </a:gridCol>
                <a:gridCol w="456456">
                  <a:extLst>
                    <a:ext uri="{9D8B030D-6E8A-4147-A177-3AD203B41FA5}">
                      <a16:colId xmlns:a16="http://schemas.microsoft.com/office/drawing/2014/main" val="2267105925"/>
                    </a:ext>
                  </a:extLst>
                </a:gridCol>
                <a:gridCol w="456456">
                  <a:extLst>
                    <a:ext uri="{9D8B030D-6E8A-4147-A177-3AD203B41FA5}">
                      <a16:colId xmlns:a16="http://schemas.microsoft.com/office/drawing/2014/main" val="1052669259"/>
                    </a:ext>
                  </a:extLst>
                </a:gridCol>
                <a:gridCol w="456456">
                  <a:extLst>
                    <a:ext uri="{9D8B030D-6E8A-4147-A177-3AD203B41FA5}">
                      <a16:colId xmlns:a16="http://schemas.microsoft.com/office/drawing/2014/main" val="1618867726"/>
                    </a:ext>
                  </a:extLst>
                </a:gridCol>
                <a:gridCol w="456456">
                  <a:extLst>
                    <a:ext uri="{9D8B030D-6E8A-4147-A177-3AD203B41FA5}">
                      <a16:colId xmlns:a16="http://schemas.microsoft.com/office/drawing/2014/main" val="2857604034"/>
                    </a:ext>
                  </a:extLst>
                </a:gridCol>
                <a:gridCol w="456456">
                  <a:extLst>
                    <a:ext uri="{9D8B030D-6E8A-4147-A177-3AD203B41FA5}">
                      <a16:colId xmlns:a16="http://schemas.microsoft.com/office/drawing/2014/main" val="1926792011"/>
                    </a:ext>
                  </a:extLst>
                </a:gridCol>
                <a:gridCol w="456456">
                  <a:extLst>
                    <a:ext uri="{9D8B030D-6E8A-4147-A177-3AD203B41FA5}">
                      <a16:colId xmlns:a16="http://schemas.microsoft.com/office/drawing/2014/main" val="3072643252"/>
                    </a:ext>
                  </a:extLst>
                </a:gridCol>
                <a:gridCol w="456456">
                  <a:extLst>
                    <a:ext uri="{9D8B030D-6E8A-4147-A177-3AD203B41FA5}">
                      <a16:colId xmlns:a16="http://schemas.microsoft.com/office/drawing/2014/main" val="3099545553"/>
                    </a:ext>
                  </a:extLst>
                </a:gridCol>
                <a:gridCol w="456456">
                  <a:extLst>
                    <a:ext uri="{9D8B030D-6E8A-4147-A177-3AD203B41FA5}">
                      <a16:colId xmlns:a16="http://schemas.microsoft.com/office/drawing/2014/main" val="584963299"/>
                    </a:ext>
                  </a:extLst>
                </a:gridCol>
                <a:gridCol w="456456">
                  <a:extLst>
                    <a:ext uri="{9D8B030D-6E8A-4147-A177-3AD203B41FA5}">
                      <a16:colId xmlns:a16="http://schemas.microsoft.com/office/drawing/2014/main" val="1245216811"/>
                    </a:ext>
                  </a:extLst>
                </a:gridCol>
                <a:gridCol w="456456">
                  <a:extLst>
                    <a:ext uri="{9D8B030D-6E8A-4147-A177-3AD203B41FA5}">
                      <a16:colId xmlns:a16="http://schemas.microsoft.com/office/drawing/2014/main" val="2797665739"/>
                    </a:ext>
                  </a:extLst>
                </a:gridCol>
                <a:gridCol w="456456">
                  <a:extLst>
                    <a:ext uri="{9D8B030D-6E8A-4147-A177-3AD203B41FA5}">
                      <a16:colId xmlns:a16="http://schemas.microsoft.com/office/drawing/2014/main" val="3623260140"/>
                    </a:ext>
                  </a:extLst>
                </a:gridCol>
                <a:gridCol w="456456">
                  <a:extLst>
                    <a:ext uri="{9D8B030D-6E8A-4147-A177-3AD203B41FA5}">
                      <a16:colId xmlns:a16="http://schemas.microsoft.com/office/drawing/2014/main" val="2189736128"/>
                    </a:ext>
                  </a:extLst>
                </a:gridCol>
                <a:gridCol w="456456">
                  <a:extLst>
                    <a:ext uri="{9D8B030D-6E8A-4147-A177-3AD203B41FA5}">
                      <a16:colId xmlns:a16="http://schemas.microsoft.com/office/drawing/2014/main" val="147226091"/>
                    </a:ext>
                  </a:extLst>
                </a:gridCol>
                <a:gridCol w="456456">
                  <a:extLst>
                    <a:ext uri="{9D8B030D-6E8A-4147-A177-3AD203B41FA5}">
                      <a16:colId xmlns:a16="http://schemas.microsoft.com/office/drawing/2014/main" val="2850484195"/>
                    </a:ext>
                  </a:extLst>
                </a:gridCol>
                <a:gridCol w="456456">
                  <a:extLst>
                    <a:ext uri="{9D8B030D-6E8A-4147-A177-3AD203B41FA5}">
                      <a16:colId xmlns:a16="http://schemas.microsoft.com/office/drawing/2014/main" val="2446874629"/>
                    </a:ext>
                  </a:extLst>
                </a:gridCol>
                <a:gridCol w="456456">
                  <a:extLst>
                    <a:ext uri="{9D8B030D-6E8A-4147-A177-3AD203B41FA5}">
                      <a16:colId xmlns:a16="http://schemas.microsoft.com/office/drawing/2014/main" val="2254587813"/>
                    </a:ext>
                  </a:extLst>
                </a:gridCol>
              </a:tblGrid>
              <a:tr h="107651">
                <a:tc>
                  <a:txBody>
                    <a:bodyPr/>
                    <a:lstStyle/>
                    <a:p>
                      <a:pPr algn="ctr" fontAlgn="b"/>
                      <a:r>
                        <a:rPr lang="ja-JP" altLang="en-US" sz="900" u="none" strike="noStrike" dirty="0">
                          <a:effectLst/>
                          <a:latin typeface="ＭＳ Ｐゴシック" panose="020B0600070205080204" pitchFamily="50" charset="-128"/>
                          <a:ea typeface="ＭＳ Ｐゴシック" panose="020B0600070205080204" pitchFamily="50" charset="-128"/>
                        </a:rPr>
                        <a:t>　</a:t>
                      </a: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dirty="0">
                          <a:effectLst/>
                          <a:latin typeface="ＭＳ Ｐゴシック" panose="020B0600070205080204" pitchFamily="50" charset="-128"/>
                          <a:ea typeface="ＭＳ Ｐゴシック" panose="020B0600070205080204" pitchFamily="50" charset="-128"/>
                        </a:rPr>
                        <a:t>2008</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dirty="0">
                          <a:effectLst/>
                          <a:latin typeface="ＭＳ Ｐゴシック" panose="020B0600070205080204" pitchFamily="50" charset="-128"/>
                          <a:ea typeface="ＭＳ Ｐゴシック" panose="020B0600070205080204" pitchFamily="50" charset="-128"/>
                        </a:rPr>
                        <a:t>2009</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dirty="0">
                          <a:effectLst/>
                          <a:latin typeface="ＭＳ Ｐゴシック" panose="020B0600070205080204" pitchFamily="50" charset="-128"/>
                          <a:ea typeface="ＭＳ Ｐゴシック" panose="020B0600070205080204" pitchFamily="50" charset="-128"/>
                        </a:rPr>
                        <a:t>2010</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2011</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2012</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2013</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2014</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2015</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2016</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2017</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2018</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2019</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2020</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2021</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2022</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a:effectLst/>
                          <a:latin typeface="ＭＳ Ｐゴシック" panose="020B0600070205080204" pitchFamily="50" charset="-128"/>
                          <a:ea typeface="ＭＳ Ｐゴシック" panose="020B0600070205080204" pitchFamily="50" charset="-128"/>
                        </a:rPr>
                        <a:t>2023</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altLang="ja-JP" sz="900" u="none" strike="noStrike" dirty="0">
                          <a:effectLst/>
                          <a:latin typeface="ＭＳ Ｐゴシック" panose="020B0600070205080204" pitchFamily="50" charset="-128"/>
                          <a:ea typeface="ＭＳ Ｐゴシック" panose="020B0600070205080204" pitchFamily="50" charset="-128"/>
                        </a:rPr>
                        <a:t>2024</a:t>
                      </a:r>
                      <a:r>
                        <a:rPr lang="ja-JP" altLang="en-US" sz="900" u="none" strike="noStrike" dirty="0">
                          <a:effectLst/>
                          <a:latin typeface="ＭＳ Ｐゴシック" panose="020B0600070205080204" pitchFamily="50" charset="-128"/>
                          <a:ea typeface="ＭＳ Ｐゴシック" panose="020B0600070205080204" pitchFamily="50" charset="-128"/>
                        </a:rPr>
                        <a:t>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393718"/>
                  </a:ext>
                </a:extLst>
              </a:tr>
              <a:tr h="116911">
                <a:tc>
                  <a:txBody>
                    <a:bodyPr/>
                    <a:lstStyle/>
                    <a:p>
                      <a:pPr algn="l" fontAlgn="ctr"/>
                      <a:r>
                        <a:rPr lang="ja-JP" altLang="en-US" sz="900" u="none" strike="noStrike" dirty="0">
                          <a:effectLst/>
                          <a:latin typeface="ＭＳ Ｐゴシック" panose="020B0600070205080204" pitchFamily="50" charset="-128"/>
                          <a:ea typeface="ＭＳ Ｐゴシック" panose="020B0600070205080204" pitchFamily="50" charset="-128"/>
                        </a:rPr>
                        <a:t>　</a:t>
                      </a:r>
                      <a:r>
                        <a:rPr lang="en-US" sz="900" u="none" strike="noStrike" dirty="0">
                          <a:effectLst/>
                          <a:latin typeface="ＭＳ Ｐゴシック" panose="020B0600070205080204" pitchFamily="50" charset="-128"/>
                          <a:ea typeface="ＭＳ Ｐゴシック" panose="020B0600070205080204" pitchFamily="50" charset="-128"/>
                        </a:rPr>
                        <a:t>Whole World</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2,552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2,285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2,249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2,518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2,599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3,153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3,163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3,313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2,910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3,014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3,206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3,108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2,608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2,669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3,382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3,439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3,552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593717"/>
                  </a:ext>
                </a:extLst>
              </a:tr>
              <a:tr h="116911">
                <a:tc>
                  <a:txBody>
                    <a:bodyPr/>
                    <a:lstStyle/>
                    <a:p>
                      <a:pPr algn="l" fontAlgn="ctr"/>
                      <a:r>
                        <a:rPr lang="ja-JP" altLang="en-US" sz="900" u="none" strike="noStrike" dirty="0">
                          <a:effectLst/>
                          <a:latin typeface="ＭＳ Ｐゴシック" panose="020B0600070205080204" pitchFamily="50" charset="-128"/>
                          <a:ea typeface="ＭＳ Ｐゴシック" panose="020B0600070205080204" pitchFamily="50" charset="-128"/>
                        </a:rPr>
                        <a:t>　</a:t>
                      </a:r>
                      <a:r>
                        <a:rPr lang="en-US" sz="900" u="none" strike="noStrike" dirty="0">
                          <a:effectLst/>
                          <a:latin typeface="ＭＳ Ｐゴシック" panose="020B0600070205080204" pitchFamily="50" charset="-128"/>
                          <a:ea typeface="ＭＳ Ｐゴシック" panose="020B0600070205080204" pitchFamily="50" charset="-128"/>
                        </a:rPr>
                        <a:t>China</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2,142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1,919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1,874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2,037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2,032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2,385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2,267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2,254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1,884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1,917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1,920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1,771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1,455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1,560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1,879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1,775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1,756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887637"/>
                  </a:ext>
                </a:extLst>
              </a:tr>
              <a:tr h="116911">
                <a:tc>
                  <a:txBody>
                    <a:bodyPr/>
                    <a:lstStyle/>
                    <a:p>
                      <a:pPr algn="l" fontAlgn="ctr"/>
                      <a:r>
                        <a:rPr lang="ja-JP" altLang="en-US" sz="900" u="none" strike="noStrike" dirty="0">
                          <a:effectLst/>
                          <a:latin typeface="ＭＳ Ｐゴシック" panose="020B0600070205080204" pitchFamily="50" charset="-128"/>
                          <a:ea typeface="ＭＳ Ｐゴシック" panose="020B0600070205080204" pitchFamily="50" charset="-128"/>
                        </a:rPr>
                        <a:t>　</a:t>
                      </a:r>
                      <a:r>
                        <a:rPr lang="en-US" sz="900" u="none" strike="noStrike" dirty="0">
                          <a:effectLst/>
                          <a:latin typeface="ＭＳ Ｐゴシック" panose="020B0600070205080204" pitchFamily="50" charset="-128"/>
                          <a:ea typeface="ＭＳ Ｐゴシック" panose="020B0600070205080204" pitchFamily="50" charset="-128"/>
                        </a:rPr>
                        <a:t>Vietnam</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89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96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104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144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170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234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282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348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340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375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453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477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428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385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535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589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649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492942"/>
                  </a:ext>
                </a:extLst>
              </a:tr>
              <a:tr h="116911">
                <a:tc>
                  <a:txBody>
                    <a:bodyPr/>
                    <a:lstStyle/>
                    <a:p>
                      <a:pPr algn="l" fontAlgn="ctr"/>
                      <a:r>
                        <a:rPr lang="ja-JP" altLang="en-US" sz="900" u="none" strike="noStrike" dirty="0">
                          <a:effectLst/>
                          <a:latin typeface="ＭＳ Ｐゴシック" panose="020B0600070205080204" pitchFamily="50" charset="-128"/>
                          <a:ea typeface="ＭＳ Ｐゴシック" panose="020B0600070205080204" pitchFamily="50" charset="-128"/>
                        </a:rPr>
                        <a:t>　</a:t>
                      </a:r>
                      <a:r>
                        <a:rPr lang="en-US" sz="900" u="none" strike="noStrike" dirty="0">
                          <a:effectLst/>
                          <a:latin typeface="ＭＳ Ｐゴシック" panose="020B0600070205080204" pitchFamily="50" charset="-128"/>
                          <a:ea typeface="ＭＳ Ｐゴシック" panose="020B0600070205080204" pitchFamily="50" charset="-128"/>
                        </a:rPr>
                        <a:t>ASEAN</a:t>
                      </a: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161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166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a:effectLst/>
                          <a:latin typeface="ＭＳ Ｐゴシック" panose="020B0600070205080204" pitchFamily="50" charset="-128"/>
                          <a:ea typeface="ＭＳ Ｐゴシック" panose="020B0600070205080204" pitchFamily="50" charset="-128"/>
                        </a:rPr>
                        <a:t>181 </a:t>
                      </a:r>
                      <a:endParaRPr lang="en-US" altLang="ja-JP" sz="900" b="0" i="0" u="none" strike="noStrike">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261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324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463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561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695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681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744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880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921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808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741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1,033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1,130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altLang="ja-JP" sz="900" u="none" strike="noStrike" dirty="0">
                          <a:effectLst/>
                          <a:latin typeface="ＭＳ Ｐゴシック" panose="020B0600070205080204" pitchFamily="50" charset="-128"/>
                          <a:ea typeface="ＭＳ Ｐゴシック" panose="020B0600070205080204" pitchFamily="50" charset="-128"/>
                        </a:rPr>
                        <a:t>1,216 </a:t>
                      </a: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5788" marR="5788" marT="5788"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659360"/>
                  </a:ext>
                </a:extLst>
              </a:tr>
            </a:tbl>
          </a:graphicData>
        </a:graphic>
      </p:graphicFrame>
    </p:spTree>
    <p:extLst>
      <p:ext uri="{BB962C8B-B14F-4D97-AF65-F5344CB8AC3E}">
        <p14:creationId xmlns:p14="http://schemas.microsoft.com/office/powerpoint/2010/main" val="28570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inVertical)">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barn(inVertical)">
                                      <p:cBhvr>
                                        <p:cTn id="4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98D9-4FB2-925D-A122-9EF77CFD9011}"/>
            </a:ext>
          </a:extLst>
        </p:cNvPr>
        <p:cNvGrpSpPr/>
        <p:nvPr/>
      </p:nvGrpSpPr>
      <p:grpSpPr>
        <a:xfrm>
          <a:off x="0" y="0"/>
          <a:ext cx="0" cy="0"/>
          <a:chOff x="0" y="0"/>
          <a:chExt cx="0" cy="0"/>
        </a:xfrm>
      </p:grpSpPr>
      <p:sp>
        <p:nvSpPr>
          <p:cNvPr id="2" name="テキスト ボックス 4">
            <a:extLst>
              <a:ext uri="{FF2B5EF4-FFF2-40B4-BE49-F238E27FC236}">
                <a16:creationId xmlns:a16="http://schemas.microsoft.com/office/drawing/2014/main" id="{FEFF89A2-22ED-945D-5A22-CB12A9E3E402}"/>
              </a:ext>
            </a:extLst>
          </p:cNvPr>
          <p:cNvSpPr txBox="1">
            <a:spLocks noChangeArrowheads="1"/>
          </p:cNvSpPr>
          <p:nvPr/>
        </p:nvSpPr>
        <p:spPr bwMode="auto">
          <a:xfrm>
            <a:off x="251520" y="339502"/>
            <a:ext cx="2132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ＭＳ Ｐゴシック" panose="020B0600070205080204" pitchFamily="50" charset="-128"/>
              </a:rPr>
              <a:t>EPA</a:t>
            </a:r>
            <a:r>
              <a:rPr lang="ja-JP" altLang="en-US" dirty="0">
                <a:latin typeface="ＭＳ Ｐゴシック" panose="020B0600070205080204" pitchFamily="50" charset="-128"/>
              </a:rPr>
              <a:t>を利用するには</a:t>
            </a:r>
          </a:p>
        </p:txBody>
      </p:sp>
      <p:sp>
        <p:nvSpPr>
          <p:cNvPr id="5" name="コンテンツ プレースホルダー 2">
            <a:extLst>
              <a:ext uri="{FF2B5EF4-FFF2-40B4-BE49-F238E27FC236}">
                <a16:creationId xmlns:a16="http://schemas.microsoft.com/office/drawing/2014/main" id="{DBA706F9-52F3-5CD1-4B75-3C29882A3332}"/>
              </a:ext>
            </a:extLst>
          </p:cNvPr>
          <p:cNvSpPr txBox="1">
            <a:spLocks/>
          </p:cNvSpPr>
          <p:nvPr/>
        </p:nvSpPr>
        <p:spPr>
          <a:xfrm>
            <a:off x="683568" y="936047"/>
            <a:ext cx="5829299" cy="417050"/>
          </a:xfrm>
          <a:prstGeom prst="rect">
            <a:avLst/>
          </a:prstGeom>
        </p:spPr>
        <p:txBody>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EPA</a:t>
            </a:r>
            <a:r>
              <a:rPr lang="ja-JP" altLang="en-US" dirty="0">
                <a:latin typeface="ＭＳ Ｐゴシック" panose="020B0600070205080204" pitchFamily="50" charset="-128"/>
                <a:ea typeface="ＭＳ Ｐゴシック" panose="020B0600070205080204" pitchFamily="50" charset="-128"/>
              </a:rPr>
              <a:t>を利用する為には次のステップで確認する</a:t>
            </a:r>
            <a:endParaRPr lang="en-US" altLang="ja-JP"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3011FD5B-6976-6A4A-8E9A-6F641E71F058}"/>
              </a:ext>
            </a:extLst>
          </p:cNvPr>
          <p:cNvSpPr txBox="1"/>
          <p:nvPr/>
        </p:nvSpPr>
        <p:spPr>
          <a:xfrm>
            <a:off x="641943" y="1851670"/>
            <a:ext cx="7860116" cy="369332"/>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ステップ２</a:t>
            </a:r>
            <a:r>
              <a:rPr lang="en-US" altLang="ja-JP" dirty="0">
                <a:latin typeface="+mn-ea"/>
              </a:rPr>
              <a:t>.</a:t>
            </a:r>
            <a:r>
              <a:rPr lang="ja-JP" altLang="en-US" dirty="0">
                <a:latin typeface="+mn-ea"/>
              </a:rPr>
              <a:t>　　</a:t>
            </a:r>
            <a:r>
              <a:rPr lang="ja-JP" altLang="en-US" dirty="0">
                <a:latin typeface="ＭＳ ゴシック" panose="020B0609070205080204" pitchFamily="49" charset="-128"/>
                <a:ea typeface="ＭＳ ゴシック" panose="020B0609070205080204" pitchFamily="49" charset="-128"/>
              </a:rPr>
              <a:t>産品の</a:t>
            </a:r>
            <a:r>
              <a:rPr lang="en-US" altLang="ja-JP" dirty="0">
                <a:latin typeface="ＭＳ ゴシック" panose="020B0609070205080204" pitchFamily="49" charset="-128"/>
                <a:ea typeface="ＭＳ ゴシック" panose="020B0609070205080204" pitchFamily="49" charset="-128"/>
              </a:rPr>
              <a:t>HS</a:t>
            </a:r>
            <a:r>
              <a:rPr lang="ja-JP" altLang="en-US" dirty="0">
                <a:latin typeface="ＭＳ ゴシック" panose="020B0609070205080204" pitchFamily="49" charset="-128"/>
                <a:ea typeface="ＭＳ ゴシック" panose="020B0609070205080204" pitchFamily="49" charset="-128"/>
              </a:rPr>
              <a:t>コードを確定する</a:t>
            </a:r>
          </a:p>
        </p:txBody>
      </p:sp>
      <p:sp>
        <p:nvSpPr>
          <p:cNvPr id="7" name="テキスト ボックス 6">
            <a:extLst>
              <a:ext uri="{FF2B5EF4-FFF2-40B4-BE49-F238E27FC236}">
                <a16:creationId xmlns:a16="http://schemas.microsoft.com/office/drawing/2014/main" id="{3AC1ED75-ECF6-58DD-C39B-29B6DB2437D2}"/>
              </a:ext>
            </a:extLst>
          </p:cNvPr>
          <p:cNvSpPr txBox="1"/>
          <p:nvPr/>
        </p:nvSpPr>
        <p:spPr>
          <a:xfrm>
            <a:off x="641944" y="2330120"/>
            <a:ext cx="7860116" cy="369332"/>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ステップ３</a:t>
            </a:r>
            <a:r>
              <a:rPr lang="en-US" altLang="ja-JP" dirty="0">
                <a:latin typeface="+mn-ea"/>
              </a:rPr>
              <a:t>.</a:t>
            </a:r>
            <a:r>
              <a:rPr lang="ja-JP" altLang="en-US" dirty="0">
                <a:latin typeface="+mn-ea"/>
              </a:rPr>
              <a:t>　　</a:t>
            </a:r>
            <a:r>
              <a:rPr lang="ja-JP" altLang="en-US" dirty="0">
                <a:latin typeface="ＭＳ Ｐゴシック" panose="020B0600070205080204" pitchFamily="50" charset="-128"/>
              </a:rPr>
              <a:t>各協定書を確認し、</a:t>
            </a:r>
            <a:r>
              <a:rPr lang="en-US" altLang="ja-JP" dirty="0">
                <a:latin typeface="ＭＳ Ｐゴシック" panose="020B0600070205080204" pitchFamily="50" charset="-128"/>
              </a:rPr>
              <a:t>EPA</a:t>
            </a:r>
            <a:r>
              <a:rPr lang="ja-JP" altLang="en-US" dirty="0">
                <a:latin typeface="ＭＳ Ｐゴシック" panose="020B0600070205080204" pitchFamily="50" charset="-128"/>
              </a:rPr>
              <a:t>税率が設定されて</a:t>
            </a:r>
            <a:r>
              <a:rPr lang="ja-JP" altLang="en-US" dirty="0">
                <a:latin typeface="+mn-ea"/>
              </a:rPr>
              <a:t>いることを確認する</a:t>
            </a:r>
          </a:p>
        </p:txBody>
      </p:sp>
      <p:sp>
        <p:nvSpPr>
          <p:cNvPr id="8" name="テキスト ボックス 7">
            <a:extLst>
              <a:ext uri="{FF2B5EF4-FFF2-40B4-BE49-F238E27FC236}">
                <a16:creationId xmlns:a16="http://schemas.microsoft.com/office/drawing/2014/main" id="{D45B490C-005E-9D59-6B03-F8FB6A15391C}"/>
              </a:ext>
            </a:extLst>
          </p:cNvPr>
          <p:cNvSpPr txBox="1"/>
          <p:nvPr/>
        </p:nvSpPr>
        <p:spPr>
          <a:xfrm>
            <a:off x="641943" y="2842959"/>
            <a:ext cx="7860116" cy="369332"/>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ステップ４</a:t>
            </a:r>
            <a:r>
              <a:rPr lang="en-US" altLang="ja-JP" dirty="0">
                <a:latin typeface="+mn-ea"/>
              </a:rPr>
              <a:t>.</a:t>
            </a:r>
            <a:r>
              <a:rPr lang="ja-JP" altLang="en-US" dirty="0">
                <a:latin typeface="+mn-ea"/>
              </a:rPr>
              <a:t>　　各協定により異なる原産地規則を確認する</a:t>
            </a:r>
          </a:p>
        </p:txBody>
      </p:sp>
      <p:sp>
        <p:nvSpPr>
          <p:cNvPr id="9" name="テキスト ボックス 8">
            <a:extLst>
              <a:ext uri="{FF2B5EF4-FFF2-40B4-BE49-F238E27FC236}">
                <a16:creationId xmlns:a16="http://schemas.microsoft.com/office/drawing/2014/main" id="{6AB83B2C-2359-8513-FDFC-5D2E42A2F019}"/>
              </a:ext>
            </a:extLst>
          </p:cNvPr>
          <p:cNvSpPr txBox="1"/>
          <p:nvPr/>
        </p:nvSpPr>
        <p:spPr>
          <a:xfrm>
            <a:off x="641943" y="3353333"/>
            <a:ext cx="7860116" cy="369332"/>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ステップ５</a:t>
            </a:r>
            <a:r>
              <a:rPr lang="en-US" altLang="ja-JP" dirty="0">
                <a:latin typeface="+mn-ea"/>
              </a:rPr>
              <a:t>.</a:t>
            </a:r>
            <a:r>
              <a:rPr lang="ja-JP" altLang="en-US" dirty="0">
                <a:latin typeface="+mn-ea"/>
              </a:rPr>
              <a:t>　　産品が適用する品目別規則などの規定を満たすかを確認する</a:t>
            </a:r>
          </a:p>
        </p:txBody>
      </p:sp>
      <p:sp>
        <p:nvSpPr>
          <p:cNvPr id="10" name="テキスト ボックス 9">
            <a:extLst>
              <a:ext uri="{FF2B5EF4-FFF2-40B4-BE49-F238E27FC236}">
                <a16:creationId xmlns:a16="http://schemas.microsoft.com/office/drawing/2014/main" id="{E496658B-CEFF-A79B-58D4-2CCD56F48F20}"/>
              </a:ext>
            </a:extLst>
          </p:cNvPr>
          <p:cNvSpPr txBox="1"/>
          <p:nvPr/>
        </p:nvSpPr>
        <p:spPr>
          <a:xfrm>
            <a:off x="641942" y="3863707"/>
            <a:ext cx="7860116" cy="923330"/>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ステップ６</a:t>
            </a:r>
            <a:r>
              <a:rPr lang="en-US" altLang="ja-JP" dirty="0">
                <a:latin typeface="+mn-ea"/>
              </a:rPr>
              <a:t>.</a:t>
            </a:r>
            <a:r>
              <a:rPr lang="ja-JP" altLang="en-US" dirty="0">
                <a:latin typeface="+mn-ea"/>
              </a:rPr>
              <a:t>　　原産地手続き</a:t>
            </a:r>
            <a:endParaRPr lang="en-US" altLang="ja-JP" dirty="0">
              <a:latin typeface="+mn-ea"/>
            </a:endParaRPr>
          </a:p>
          <a:p>
            <a:r>
              <a:rPr lang="ja-JP" altLang="en-US" dirty="0">
                <a:latin typeface="+mn-ea"/>
              </a:rPr>
              <a:t>　　　　　　　　　（１）原産地証明書の取得、原産品申告書の作成</a:t>
            </a:r>
            <a:endParaRPr lang="en-US" altLang="ja-JP" dirty="0">
              <a:latin typeface="+mn-ea"/>
            </a:endParaRPr>
          </a:p>
          <a:p>
            <a:r>
              <a:rPr lang="ja-JP" altLang="en-US" dirty="0">
                <a:latin typeface="+mn-ea"/>
              </a:rPr>
              <a:t>　　　　　　　　　（２）関係書類の保存</a:t>
            </a:r>
            <a:endParaRPr lang="en-US" altLang="ja-JP" dirty="0">
              <a:latin typeface="+mn-ea"/>
            </a:endParaRPr>
          </a:p>
        </p:txBody>
      </p:sp>
      <p:sp>
        <p:nvSpPr>
          <p:cNvPr id="3" name="テキスト ボックス 2">
            <a:extLst>
              <a:ext uri="{FF2B5EF4-FFF2-40B4-BE49-F238E27FC236}">
                <a16:creationId xmlns:a16="http://schemas.microsoft.com/office/drawing/2014/main" id="{B2AFEC72-328F-8CC5-51D3-47545D88C117}"/>
              </a:ext>
            </a:extLst>
          </p:cNvPr>
          <p:cNvSpPr txBox="1"/>
          <p:nvPr/>
        </p:nvSpPr>
        <p:spPr>
          <a:xfrm>
            <a:off x="672324" y="1347614"/>
            <a:ext cx="7860116" cy="369332"/>
          </a:xfrm>
          <a:prstGeom prst="rect">
            <a:avLst/>
          </a:prstGeom>
          <a:solidFill>
            <a:schemeClr val="accent2">
              <a:lumMod val="40000"/>
              <a:lumOff val="60000"/>
            </a:schemeClr>
          </a:solidFill>
        </p:spPr>
        <p:txBody>
          <a:bodyPr wrap="square" rtlCol="0">
            <a:spAutoFit/>
          </a:bodyPr>
          <a:lstStyle/>
          <a:p>
            <a:r>
              <a:rPr lang="ja-JP" altLang="en-US" dirty="0">
                <a:latin typeface="+mn-ea"/>
              </a:rPr>
              <a:t>ステップ１</a:t>
            </a:r>
            <a:r>
              <a:rPr lang="en-US" altLang="ja-JP" dirty="0">
                <a:latin typeface="+mn-ea"/>
              </a:rPr>
              <a:t>.</a:t>
            </a:r>
            <a:r>
              <a:rPr lang="ja-JP" altLang="en-US" dirty="0">
                <a:latin typeface="+mn-ea"/>
              </a:rPr>
              <a:t>　　</a:t>
            </a:r>
            <a:r>
              <a:rPr lang="en-US" altLang="ja-JP" dirty="0">
                <a:latin typeface="ＭＳ Ｐゴシック" panose="020B0600070205080204" pitchFamily="50" charset="-128"/>
              </a:rPr>
              <a:t>EPA</a:t>
            </a:r>
            <a:r>
              <a:rPr lang="ja-JP" altLang="en-US" dirty="0">
                <a:latin typeface="+mn-ea"/>
              </a:rPr>
              <a:t>が利用できる国を確認する</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921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1D488-C105-8F33-D23E-E6480512B09B}"/>
            </a:ext>
          </a:extLst>
        </p:cNvPr>
        <p:cNvGrpSpPr/>
        <p:nvPr/>
      </p:nvGrpSpPr>
      <p:grpSpPr>
        <a:xfrm>
          <a:off x="0" y="0"/>
          <a:ext cx="0" cy="0"/>
          <a:chOff x="0" y="0"/>
          <a:chExt cx="0" cy="0"/>
        </a:xfrm>
      </p:grpSpPr>
      <p:sp>
        <p:nvSpPr>
          <p:cNvPr id="2" name="テキスト ボックス 4">
            <a:extLst>
              <a:ext uri="{FF2B5EF4-FFF2-40B4-BE49-F238E27FC236}">
                <a16:creationId xmlns:a16="http://schemas.microsoft.com/office/drawing/2014/main" id="{B85AB46A-0D51-5243-D0B7-F1C019E55D3C}"/>
              </a:ext>
            </a:extLst>
          </p:cNvPr>
          <p:cNvSpPr txBox="1">
            <a:spLocks noChangeArrowheads="1"/>
          </p:cNvSpPr>
          <p:nvPr/>
        </p:nvSpPr>
        <p:spPr bwMode="auto">
          <a:xfrm>
            <a:off x="251520" y="125219"/>
            <a:ext cx="3209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ＭＳ Ｐゴシック" panose="020B0600070205080204" pitchFamily="50" charset="-128"/>
              </a:rPr>
              <a:t>EPA</a:t>
            </a:r>
            <a:r>
              <a:rPr lang="ja-JP" altLang="en-US" dirty="0">
                <a:latin typeface="+mn-ea"/>
              </a:rPr>
              <a:t>が利用できる国を確認する</a:t>
            </a:r>
            <a:endParaRPr lang="en-US" altLang="ja-JP" dirty="0">
              <a:latin typeface="+mn-ea"/>
            </a:endParaRPr>
          </a:p>
          <a:p>
            <a:r>
              <a:rPr lang="ja-JP" altLang="en-US" dirty="0">
                <a:latin typeface="ＭＳ Ｐゴシック" panose="020B0600070205080204" pitchFamily="50" charset="-128"/>
              </a:rPr>
              <a:t>「ベトナムの</a:t>
            </a:r>
            <a:r>
              <a:rPr lang="en-US" altLang="ja-JP" dirty="0">
                <a:latin typeface="ＭＳ Ｐゴシック" panose="020B0600070205080204" pitchFamily="50" charset="-128"/>
              </a:rPr>
              <a:t>EPA</a:t>
            </a:r>
            <a:r>
              <a:rPr lang="ja-JP" altLang="en-US" dirty="0">
                <a:latin typeface="ＭＳ Ｐゴシック" panose="020B0600070205080204" pitchFamily="50" charset="-128"/>
              </a:rPr>
              <a:t>・</a:t>
            </a:r>
            <a:r>
              <a:rPr lang="en-US" altLang="ja-JP" dirty="0">
                <a:latin typeface="ＭＳ Ｐゴシック" panose="020B0600070205080204" pitchFamily="50" charset="-128"/>
              </a:rPr>
              <a:t>FTA</a:t>
            </a:r>
            <a:r>
              <a:rPr lang="ja-JP" altLang="en-US" dirty="0">
                <a:latin typeface="ＭＳ Ｐゴシック" panose="020B0600070205080204" pitchFamily="50" charset="-128"/>
              </a:rPr>
              <a:t>の現況」</a:t>
            </a:r>
          </a:p>
        </p:txBody>
      </p:sp>
      <p:sp>
        <p:nvSpPr>
          <p:cNvPr id="8" name="テキスト ボックス 7">
            <a:extLst>
              <a:ext uri="{FF2B5EF4-FFF2-40B4-BE49-F238E27FC236}">
                <a16:creationId xmlns:a16="http://schemas.microsoft.com/office/drawing/2014/main" id="{706A41B4-D7A8-5908-E5F0-CA03543777EB}"/>
              </a:ext>
            </a:extLst>
          </p:cNvPr>
          <p:cNvSpPr txBox="1"/>
          <p:nvPr/>
        </p:nvSpPr>
        <p:spPr>
          <a:xfrm>
            <a:off x="3635896" y="4803998"/>
            <a:ext cx="5035353" cy="276999"/>
          </a:xfrm>
          <a:prstGeom prst="rect">
            <a:avLst/>
          </a:prstGeom>
          <a:noFill/>
        </p:spPr>
        <p:txBody>
          <a:bodyPr wrap="none" rtlCol="0">
            <a:spAutoFit/>
          </a:bodyPr>
          <a:lstStyle/>
          <a:p>
            <a:r>
              <a:rPr kumimoji="1" lang="ja-JP" altLang="en-US" sz="1200" dirty="0">
                <a:latin typeface="ＭＳ Ｐゴシック" panose="020B0600070205080204" pitchFamily="50" charset="-128"/>
              </a:rPr>
              <a:t>各国の</a:t>
            </a:r>
            <a:r>
              <a:rPr kumimoji="1" lang="en-US" altLang="ja-JP" sz="1200" dirty="0">
                <a:latin typeface="ＭＳ Ｐゴシック" panose="020B0600070205080204" pitchFamily="50" charset="-128"/>
              </a:rPr>
              <a:t>EPA</a:t>
            </a:r>
            <a:r>
              <a:rPr kumimoji="1" lang="ja-JP" altLang="en-US" sz="1200" dirty="0">
                <a:latin typeface="ＭＳ Ｐゴシック" panose="020B0600070205080204" pitchFamily="50" charset="-128"/>
              </a:rPr>
              <a:t>・</a:t>
            </a:r>
            <a:r>
              <a:rPr kumimoji="1" lang="en-US" altLang="ja-JP" sz="1200" dirty="0">
                <a:latin typeface="ＭＳ Ｐゴシック" panose="020B0600070205080204" pitchFamily="50" charset="-128"/>
              </a:rPr>
              <a:t>FTA</a:t>
            </a:r>
            <a:r>
              <a:rPr kumimoji="1" lang="ja-JP" altLang="en-US" sz="1200" dirty="0">
                <a:latin typeface="ＭＳ Ｐゴシック" panose="020B0600070205080204" pitchFamily="50" charset="-128"/>
              </a:rPr>
              <a:t>を調べるにはＪＥＴＲＯの</a:t>
            </a:r>
            <a:r>
              <a:rPr kumimoji="1" lang="ja-JP" altLang="en-US" sz="1200" b="1" dirty="0">
                <a:latin typeface="ＭＳ Ｐゴシック" panose="020B0600070205080204" pitchFamily="50" charset="-128"/>
              </a:rPr>
              <a:t>「</a:t>
            </a:r>
            <a:r>
              <a:rPr lang="ja-JP" altLang="en-US" sz="1200" b="1" dirty="0">
                <a:latin typeface="ＭＳ Ｐゴシック" panose="020B0600070205080204" pitchFamily="50" charset="-128"/>
                <a:hlinkClick r:id="rId2">
                  <a:extLst>
                    <a:ext uri="{A12FA001-AC4F-418D-AE19-62706E023703}">
                      <ahyp:hlinkClr xmlns:ahyp="http://schemas.microsoft.com/office/drawing/2018/hyperlinkcolor" val="tx"/>
                    </a:ext>
                  </a:extLst>
                </a:hlinkClick>
              </a:rPr>
              <a:t>世界の</a:t>
            </a:r>
            <a:r>
              <a:rPr lang="en-US" altLang="ja-JP" sz="1200" b="1" dirty="0">
                <a:latin typeface="ＭＳ Ｐゴシック" panose="020B0600070205080204" pitchFamily="50" charset="-128"/>
                <a:hlinkClick r:id="rId2">
                  <a:extLst>
                    <a:ext uri="{A12FA001-AC4F-418D-AE19-62706E023703}">
                      <ahyp:hlinkClr xmlns:ahyp="http://schemas.microsoft.com/office/drawing/2018/hyperlinkcolor" val="tx"/>
                    </a:ext>
                  </a:extLst>
                </a:hlinkClick>
              </a:rPr>
              <a:t>FTA</a:t>
            </a:r>
            <a:r>
              <a:rPr lang="ja-JP" altLang="en-US" sz="1200" b="1" dirty="0">
                <a:latin typeface="ＭＳ Ｐゴシック" panose="020B0600070205080204" pitchFamily="50" charset="-128"/>
                <a:hlinkClick r:id="rId2">
                  <a:extLst>
                    <a:ext uri="{A12FA001-AC4F-418D-AE19-62706E023703}">
                      <ahyp:hlinkClr xmlns:ahyp="http://schemas.microsoft.com/office/drawing/2018/hyperlinkcolor" val="tx"/>
                    </a:ext>
                  </a:extLst>
                </a:hlinkClick>
              </a:rPr>
              <a:t>データベース」</a:t>
            </a:r>
            <a:r>
              <a:rPr lang="ja-JP" altLang="en-US" sz="1200" dirty="0">
                <a:latin typeface="ＭＳ Ｐゴシック" panose="020B0600070205080204" pitchFamily="50" charset="-128"/>
                <a:hlinkClick r:id="rId2">
                  <a:extLst>
                    <a:ext uri="{A12FA001-AC4F-418D-AE19-62706E023703}">
                      <ahyp:hlinkClr xmlns:ahyp="http://schemas.microsoft.com/office/drawing/2018/hyperlinkcolor" val="tx"/>
                    </a:ext>
                  </a:extLst>
                </a:hlinkClick>
              </a:rPr>
              <a:t>が便利</a:t>
            </a:r>
            <a:endParaRPr kumimoji="1" lang="ja-JP" altLang="en-US" sz="1200" dirty="0">
              <a:latin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D6EA8797-76AB-EB39-8861-5C5579809DCA}"/>
              </a:ext>
            </a:extLst>
          </p:cNvPr>
          <p:cNvGraphicFramePr>
            <a:graphicFrameLocks noGrp="1"/>
          </p:cNvGraphicFramePr>
          <p:nvPr>
            <p:extLst>
              <p:ext uri="{D42A27DB-BD31-4B8C-83A1-F6EECF244321}">
                <p14:modId xmlns:p14="http://schemas.microsoft.com/office/powerpoint/2010/main" val="509538805"/>
              </p:ext>
            </p:extLst>
          </p:nvPr>
        </p:nvGraphicFramePr>
        <p:xfrm>
          <a:off x="251520" y="843558"/>
          <a:ext cx="8640960" cy="3897227"/>
        </p:xfrm>
        <a:graphic>
          <a:graphicData uri="http://schemas.openxmlformats.org/drawingml/2006/table">
            <a:tbl>
              <a:tblPr>
                <a:tableStyleId>{5C22544A-7EE6-4342-B048-85BDC9FD1C3A}</a:tableStyleId>
              </a:tblPr>
              <a:tblGrid>
                <a:gridCol w="4032448">
                  <a:extLst>
                    <a:ext uri="{9D8B030D-6E8A-4147-A177-3AD203B41FA5}">
                      <a16:colId xmlns:a16="http://schemas.microsoft.com/office/drawing/2014/main" val="3259568147"/>
                    </a:ext>
                  </a:extLst>
                </a:gridCol>
                <a:gridCol w="3672408">
                  <a:extLst>
                    <a:ext uri="{9D8B030D-6E8A-4147-A177-3AD203B41FA5}">
                      <a16:colId xmlns:a16="http://schemas.microsoft.com/office/drawing/2014/main" val="3722995288"/>
                    </a:ext>
                  </a:extLst>
                </a:gridCol>
                <a:gridCol w="936104">
                  <a:extLst>
                    <a:ext uri="{9D8B030D-6E8A-4147-A177-3AD203B41FA5}">
                      <a16:colId xmlns:a16="http://schemas.microsoft.com/office/drawing/2014/main" val="2125711673"/>
                    </a:ext>
                  </a:extLst>
                </a:gridCol>
              </a:tblGrid>
              <a:tr h="288032">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名　称</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solidFill>
                      <a:schemeClr val="accent5">
                        <a:lumMod val="20000"/>
                        <a:lumOff val="80000"/>
                      </a:schemeClr>
                    </a:solidFill>
                  </a:tcPr>
                </a:tc>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加盟国・地域</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solidFill>
                      <a:schemeClr val="accent5">
                        <a:lumMod val="20000"/>
                        <a:lumOff val="80000"/>
                      </a:schemeClr>
                    </a:solidFill>
                  </a:tcPr>
                </a:tc>
                <a:tc>
                  <a:txBody>
                    <a:bodyPr/>
                    <a:lstStyle/>
                    <a:p>
                      <a:pPr algn="ctr" fontAlgn="ctr"/>
                      <a:r>
                        <a:rPr lang="ja-JP" altLang="en-US" sz="900" b="1" u="none" strike="noStrike" dirty="0">
                          <a:effectLst/>
                          <a:latin typeface="ＭＳ Ｐゴシック" panose="020B0600070205080204" pitchFamily="50" charset="-128"/>
                          <a:ea typeface="ＭＳ Ｐゴシック" panose="020B0600070205080204" pitchFamily="50" charset="-128"/>
                        </a:rPr>
                        <a:t>発効・署名年月</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solidFill>
                      <a:schemeClr val="accent5">
                        <a:lumMod val="20000"/>
                        <a:lumOff val="80000"/>
                      </a:schemeClr>
                    </a:solidFill>
                  </a:tcPr>
                </a:tc>
                <a:extLst>
                  <a:ext uri="{0D108BD9-81ED-4DB2-BD59-A6C34878D82A}">
                    <a16:rowId xmlns:a16="http://schemas.microsoft.com/office/drawing/2014/main" val="2510300571"/>
                  </a:ext>
                </a:extLst>
              </a:tr>
              <a:tr h="329829">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地域的な包括的経済連携（</a:t>
                      </a:r>
                      <a:r>
                        <a:rPr lang="en-US" altLang="ja-JP" sz="1100" b="1" u="none" strike="noStrike" dirty="0">
                          <a:effectLst/>
                          <a:latin typeface="ＭＳ Ｐゴシック" panose="020B0600070205080204" pitchFamily="50" charset="-128"/>
                          <a:ea typeface="ＭＳ Ｐゴシック" panose="020B0600070205080204" pitchFamily="50" charset="-128"/>
                        </a:rPr>
                        <a:t>RCEP</a:t>
                      </a:r>
                      <a:r>
                        <a:rPr lang="ja-JP" altLang="en-US" sz="1100" b="1" u="none" strike="noStrike" dirty="0">
                          <a:effectLst/>
                          <a:latin typeface="ＭＳ Ｐゴシック" panose="020B0600070205080204" pitchFamily="50" charset="-128"/>
                          <a:ea typeface="ＭＳ Ｐゴシック" panose="020B0600070205080204" pitchFamily="50" charset="-128"/>
                        </a:rPr>
                        <a:t>）協定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日本、中国、韓国、オーストラリア、ニュージーランド、　</a:t>
                      </a:r>
                      <a:endParaRPr lang="en-US" altLang="ja-JP" sz="11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ASEAN</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2022</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871312361"/>
                  </a:ext>
                </a:extLst>
              </a:tr>
              <a:tr h="0">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英国・ベトナム自由貿易協定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英国、ベトナム</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2021</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3145000140"/>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a:t>
                      </a:r>
                      <a:r>
                        <a:rPr lang="en-US" altLang="ja-JP" sz="1100" b="1" u="none" strike="noStrike" dirty="0">
                          <a:effectLst/>
                          <a:latin typeface="ＭＳ Ｐゴシック" panose="020B0600070205080204" pitchFamily="50" charset="-128"/>
                          <a:ea typeface="ＭＳ Ｐゴシック" panose="020B0600070205080204" pitchFamily="50" charset="-128"/>
                        </a:rPr>
                        <a:t>EU</a:t>
                      </a:r>
                      <a:r>
                        <a:rPr lang="ja-JP" altLang="en-US" sz="1100" b="1" u="none" strike="noStrike" dirty="0">
                          <a:effectLst/>
                          <a:latin typeface="ＭＳ Ｐゴシック" panose="020B0600070205080204" pitchFamily="50" charset="-128"/>
                          <a:ea typeface="ＭＳ Ｐゴシック" panose="020B0600070205080204" pitchFamily="50" charset="-128"/>
                        </a:rPr>
                        <a:t>・ベトナム自由貿易協定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sz="1100" u="none" strike="noStrike" dirty="0">
                          <a:effectLst/>
                          <a:latin typeface="ＭＳ Ｐゴシック" panose="020B0600070205080204" pitchFamily="50" charset="-128"/>
                          <a:ea typeface="ＭＳ Ｐゴシック" panose="020B0600070205080204" pitchFamily="50" charset="-128"/>
                        </a:rPr>
                        <a:t>EU、</a:t>
                      </a:r>
                      <a:r>
                        <a:rPr lang="ja-JP" altLang="en-US" sz="1100" u="none" strike="noStrike" dirty="0">
                          <a:effectLst/>
                          <a:latin typeface="ＭＳ Ｐゴシック" panose="020B0600070205080204" pitchFamily="50" charset="-128"/>
                          <a:ea typeface="ＭＳ Ｐゴシック" panose="020B0600070205080204" pitchFamily="50" charset="-128"/>
                        </a:rPr>
                        <a:t>ベトナム</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2020</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8</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2563852983"/>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香港・</a:t>
                      </a:r>
                      <a:r>
                        <a:rPr lang="en-US"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香港、</a:t>
                      </a:r>
                      <a:r>
                        <a:rPr lang="en-US" sz="1100" u="none" strike="noStrike" dirty="0">
                          <a:effectLst/>
                          <a:latin typeface="ＭＳ Ｐゴシック" panose="020B0600070205080204" pitchFamily="50" charset="-128"/>
                          <a:ea typeface="ＭＳ Ｐゴシック" panose="020B0600070205080204" pitchFamily="50" charset="-128"/>
                        </a:rPr>
                        <a:t>ASEAN</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2019</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6</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329757074"/>
                  </a:ext>
                </a:extLst>
              </a:tr>
              <a:tr h="490316">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環太平洋パートナーシップに関する包括的および先進的な協定</a:t>
                      </a:r>
                      <a:endParaRPr lang="en-US" altLang="ja-JP" sz="1100" b="1"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a:t>
                      </a:r>
                      <a:r>
                        <a:rPr lang="en-US" altLang="ja-JP" sz="1100" b="1" u="none" strike="noStrike" dirty="0">
                          <a:effectLst/>
                          <a:latin typeface="ＭＳ Ｐゴシック" panose="020B0600070205080204" pitchFamily="50" charset="-128"/>
                          <a:ea typeface="ＭＳ Ｐゴシック" panose="020B0600070205080204" pitchFamily="50" charset="-128"/>
                        </a:rPr>
                        <a:t>CPTPP</a:t>
                      </a:r>
                      <a:r>
                        <a:rPr lang="ja-JP" altLang="en-US" sz="1100" b="1" u="none" strike="noStrike" dirty="0">
                          <a:effectLst/>
                          <a:latin typeface="ＭＳ Ｐゴシック" panose="020B0600070205080204" pitchFamily="50" charset="-128"/>
                          <a:ea typeface="ＭＳ Ｐゴシック" panose="020B0600070205080204" pitchFamily="50" charset="-128"/>
                        </a:rPr>
                        <a:t>）</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ニュージーランド、シンガポール、チリ、ブルネイ、</a:t>
                      </a:r>
                      <a:endParaRPr lang="en-US" altLang="ja-JP" sz="11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オーストラリア、ペルー、ベトナム、マレーシア、メキシコ、</a:t>
                      </a:r>
                      <a:endParaRPr lang="en-US" altLang="ja-JP" sz="11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カナダ、日本、英国</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2018</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12</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3489834579"/>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ベトナム・</a:t>
                      </a:r>
                      <a:r>
                        <a:rPr lang="en-US" altLang="ja-JP" sz="1100" b="1" u="none" strike="noStrike" dirty="0">
                          <a:effectLst/>
                          <a:latin typeface="ＭＳ Ｐゴシック" panose="020B0600070205080204" pitchFamily="50" charset="-128"/>
                          <a:ea typeface="ＭＳ Ｐゴシック" panose="020B0600070205080204" pitchFamily="50" charset="-128"/>
                        </a:rPr>
                        <a:t>EAEU</a:t>
                      </a:r>
                      <a:r>
                        <a:rPr lang="ja-JP" altLang="en-US" sz="1100" b="1" u="none" strike="noStrike" dirty="0">
                          <a:effectLst/>
                          <a:latin typeface="ＭＳ Ｐゴシック" panose="020B0600070205080204" pitchFamily="50" charset="-128"/>
                          <a:ea typeface="ＭＳ Ｐゴシック" panose="020B0600070205080204" pitchFamily="50" charset="-128"/>
                        </a:rPr>
                        <a:t>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ベトナム、</a:t>
                      </a:r>
                      <a:r>
                        <a:rPr lang="en-US" sz="1100" u="none" strike="noStrike" dirty="0">
                          <a:effectLst/>
                          <a:latin typeface="ＭＳ Ｐゴシック" panose="020B0600070205080204" pitchFamily="50" charset="-128"/>
                          <a:ea typeface="ＭＳ Ｐゴシック" panose="020B0600070205080204" pitchFamily="50" charset="-128"/>
                        </a:rPr>
                        <a:t>EAEU</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2016</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10</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851742158"/>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韓国・ベトナム自由貿易協定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韓国、ベトナム</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2015</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12</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709634597"/>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チリ・ベトナム自由貿易協定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チリ、ベトナム</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2014</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250261021"/>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a:t>
                      </a:r>
                      <a:r>
                        <a:rPr lang="en-US" altLang="ja-JP"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・インド包括的経済協力枠組み協定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sz="1100" u="none" strike="noStrike" dirty="0">
                          <a:effectLst/>
                          <a:latin typeface="ＭＳ Ｐゴシック" panose="020B0600070205080204" pitchFamily="50" charset="-128"/>
                          <a:ea typeface="ＭＳ Ｐゴシック" panose="020B0600070205080204" pitchFamily="50" charset="-128"/>
                        </a:rPr>
                        <a:t>ASEAN、</a:t>
                      </a:r>
                      <a:r>
                        <a:rPr lang="ja-JP" altLang="en-US" sz="1100" u="none" strike="noStrike" dirty="0">
                          <a:effectLst/>
                          <a:latin typeface="ＭＳ Ｐゴシック" panose="020B0600070205080204" pitchFamily="50" charset="-128"/>
                          <a:ea typeface="ＭＳ Ｐゴシック" panose="020B0600070205080204" pitchFamily="50" charset="-128"/>
                        </a:rPr>
                        <a:t>インド</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2010</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2998860952"/>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a:t>
                      </a:r>
                      <a:r>
                        <a:rPr lang="en-US" altLang="ja-JP"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・オーストラリア・ニュージーランド自由貿易協定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ASEAN</a:t>
                      </a:r>
                      <a:r>
                        <a:rPr lang="ja-JP" altLang="en-US" sz="1100" u="none" strike="noStrike" dirty="0">
                          <a:effectLst/>
                          <a:latin typeface="ＭＳ Ｐゴシック" panose="020B0600070205080204" pitchFamily="50" charset="-128"/>
                          <a:ea typeface="ＭＳ Ｐゴシック" panose="020B0600070205080204" pitchFamily="50" charset="-128"/>
                        </a:rPr>
                        <a:t>、オーストラリア、ニュージーランド</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2010</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981403619"/>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日本・ベトナム経済連携協定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日本、ベトナム</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2009</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10</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3581706222"/>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日本・</a:t>
                      </a:r>
                      <a:r>
                        <a:rPr lang="en-US"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包括的経済連携協定（</a:t>
                      </a:r>
                      <a:r>
                        <a:rPr lang="en-US" sz="1100" b="1" u="none" strike="noStrike" dirty="0">
                          <a:effectLst/>
                          <a:latin typeface="ＭＳ Ｐゴシック" panose="020B0600070205080204" pitchFamily="50" charset="-128"/>
                          <a:ea typeface="ＭＳ Ｐゴシック" panose="020B0600070205080204" pitchFamily="50" charset="-128"/>
                        </a:rPr>
                        <a:t>AJCEP）</a:t>
                      </a:r>
                      <a:endParaRPr 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日本、</a:t>
                      </a:r>
                      <a:r>
                        <a:rPr lang="en-US" sz="1100" u="none" strike="noStrike" dirty="0">
                          <a:effectLst/>
                          <a:latin typeface="ＭＳ Ｐゴシック" panose="020B0600070205080204" pitchFamily="50" charset="-128"/>
                          <a:ea typeface="ＭＳ Ｐゴシック" panose="020B0600070205080204" pitchFamily="50" charset="-128"/>
                        </a:rPr>
                        <a:t>ASEAN</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2008</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12</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804942919"/>
                  </a:ext>
                </a:extLst>
              </a:tr>
              <a:tr h="169343">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韓国・</a:t>
                      </a:r>
                      <a:r>
                        <a:rPr lang="en-US"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自由貿易協定</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韓国、</a:t>
                      </a:r>
                      <a:r>
                        <a:rPr lang="en-US" sz="1100" u="none" strike="noStrike" dirty="0">
                          <a:effectLst/>
                          <a:latin typeface="ＭＳ Ｐゴシック" panose="020B0600070205080204" pitchFamily="50" charset="-128"/>
                          <a:ea typeface="ＭＳ Ｐゴシック" panose="020B0600070205080204" pitchFamily="50" charset="-128"/>
                        </a:rPr>
                        <a:t>ASEAN</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2007</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6</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956883295"/>
                  </a:ext>
                </a:extLst>
              </a:tr>
              <a:tr h="329829">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中国・</a:t>
                      </a:r>
                      <a:r>
                        <a:rPr lang="en-US"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自由貿易協定</a:t>
                      </a:r>
                      <a:r>
                        <a:rPr lang="en-US" altLang="ja-JP" sz="1100" b="1" u="none" strike="noStrike" dirty="0">
                          <a:effectLst/>
                          <a:latin typeface="ＭＳ Ｐゴシック" panose="020B0600070205080204" pitchFamily="50" charset="-128"/>
                          <a:ea typeface="ＭＳ Ｐゴシック" panose="020B0600070205080204" pitchFamily="50" charset="-128"/>
                        </a:rPr>
                        <a:t>(</a:t>
                      </a:r>
                      <a:r>
                        <a:rPr lang="en-US" sz="1100" b="1" u="none" strike="noStrike" dirty="0">
                          <a:effectLst/>
                          <a:latin typeface="ＭＳ Ｐゴシック" panose="020B0600070205080204" pitchFamily="50" charset="-128"/>
                          <a:ea typeface="ＭＳ Ｐゴシック" panose="020B0600070205080204" pitchFamily="50" charset="-128"/>
                        </a:rPr>
                        <a:t>ACFTA)</a:t>
                      </a:r>
                      <a:endParaRPr 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中国、</a:t>
                      </a:r>
                      <a:r>
                        <a:rPr lang="en-US" sz="1100" u="none" strike="noStrike" dirty="0">
                          <a:effectLst/>
                          <a:latin typeface="ＭＳ Ｐゴシック" panose="020B0600070205080204" pitchFamily="50" charset="-128"/>
                          <a:ea typeface="ＭＳ Ｐゴシック" panose="020B0600070205080204" pitchFamily="50" charset="-128"/>
                        </a:rPr>
                        <a:t>ASEAN</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2005</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7</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1323544937"/>
                  </a:ext>
                </a:extLst>
              </a:tr>
              <a:tr h="490316">
                <a:tc>
                  <a:txBody>
                    <a:bodyPr/>
                    <a:lstStyle/>
                    <a:p>
                      <a:pPr algn="l" fontAlgn="ctr"/>
                      <a:r>
                        <a:rPr lang="ja-JP" altLang="en-US" sz="1100" b="1" u="none" strike="noStrike" dirty="0">
                          <a:effectLst/>
                          <a:latin typeface="ＭＳ Ｐゴシック" panose="020B0600070205080204" pitchFamily="50" charset="-128"/>
                          <a:ea typeface="ＭＳ Ｐゴシック" panose="020B0600070205080204" pitchFamily="50" charset="-128"/>
                        </a:rPr>
                        <a:t>　</a:t>
                      </a:r>
                      <a:r>
                        <a:rPr lang="en-US" sz="1100" b="1" u="none" strike="noStrike" dirty="0">
                          <a:effectLst/>
                          <a:latin typeface="ＭＳ Ｐゴシック" panose="020B0600070205080204" pitchFamily="50" charset="-128"/>
                          <a:ea typeface="ＭＳ Ｐゴシック" panose="020B0600070205080204" pitchFamily="50" charset="-128"/>
                        </a:rPr>
                        <a:t>ASEAN</a:t>
                      </a:r>
                      <a:r>
                        <a:rPr lang="ja-JP" altLang="en-US" sz="1100" b="1" u="none" strike="noStrike" dirty="0">
                          <a:effectLst/>
                          <a:latin typeface="ＭＳ Ｐゴシック" panose="020B0600070205080204" pitchFamily="50" charset="-128"/>
                          <a:ea typeface="ＭＳ Ｐゴシック" panose="020B0600070205080204" pitchFamily="50" charset="-128"/>
                        </a:rPr>
                        <a:t>物品貿易協定（</a:t>
                      </a:r>
                      <a:r>
                        <a:rPr lang="en-US" sz="1100" b="1" u="none" strike="noStrike" dirty="0">
                          <a:effectLst/>
                          <a:latin typeface="ＭＳ Ｐゴシック" panose="020B0600070205080204" pitchFamily="50" charset="-128"/>
                          <a:ea typeface="ＭＳ Ｐゴシック" panose="020B0600070205080204" pitchFamily="50" charset="-128"/>
                        </a:rPr>
                        <a:t>ATIGA）</a:t>
                      </a:r>
                      <a:br>
                        <a:rPr lang="en-US" sz="1100" b="1" u="none" strike="noStrike" dirty="0">
                          <a:effectLst/>
                          <a:latin typeface="ＭＳ Ｐゴシック" panose="020B0600070205080204" pitchFamily="50" charset="-128"/>
                          <a:ea typeface="ＭＳ Ｐゴシック" panose="020B0600070205080204" pitchFamily="50" charset="-128"/>
                        </a:rPr>
                      </a:br>
                      <a:r>
                        <a:rPr lang="ja-JP" altLang="en-US" sz="900" b="1" u="none" strike="noStrike" dirty="0">
                          <a:effectLst/>
                          <a:latin typeface="ＭＳ Ｐゴシック" panose="020B0600070205080204" pitchFamily="50" charset="-128"/>
                          <a:ea typeface="ＭＳ Ｐゴシック" panose="020B0600070205080204" pitchFamily="50" charset="-128"/>
                        </a:rPr>
                        <a:t>　</a:t>
                      </a:r>
                      <a:r>
                        <a:rPr lang="en-US" sz="900" b="0" u="none" strike="noStrike" dirty="0">
                          <a:effectLst/>
                          <a:latin typeface="ＭＳ Ｐゴシック" panose="020B0600070205080204" pitchFamily="50" charset="-128"/>
                          <a:ea typeface="ＭＳ Ｐゴシック" panose="020B0600070205080204" pitchFamily="50" charset="-128"/>
                        </a:rPr>
                        <a:t>（</a:t>
                      </a:r>
                      <a:r>
                        <a:rPr lang="ja-JP" altLang="en-US" sz="900" b="0" u="none" strike="noStrike" dirty="0">
                          <a:effectLst/>
                          <a:latin typeface="ＭＳ Ｐゴシック" panose="020B0600070205080204" pitchFamily="50" charset="-128"/>
                          <a:ea typeface="ＭＳ Ｐゴシック" panose="020B0600070205080204" pitchFamily="50" charset="-128"/>
                        </a:rPr>
                        <a:t>旧：</a:t>
                      </a:r>
                      <a:r>
                        <a:rPr lang="en-US" sz="900" b="0" u="none" strike="noStrike" dirty="0">
                          <a:effectLst/>
                          <a:latin typeface="ＭＳ Ｐゴシック" panose="020B0600070205080204" pitchFamily="50" charset="-128"/>
                          <a:ea typeface="ＭＳ Ｐゴシック" panose="020B0600070205080204" pitchFamily="50" charset="-128"/>
                        </a:rPr>
                        <a:t>ASEAN</a:t>
                      </a:r>
                      <a:r>
                        <a:rPr lang="ja-JP" altLang="en-US" sz="900" b="0" u="none" strike="noStrike" dirty="0">
                          <a:effectLst/>
                          <a:latin typeface="ＭＳ Ｐゴシック" panose="020B0600070205080204" pitchFamily="50" charset="-128"/>
                          <a:ea typeface="ＭＳ Ｐゴシック" panose="020B0600070205080204" pitchFamily="50" charset="-128"/>
                        </a:rPr>
                        <a:t>自由貿易地域（</a:t>
                      </a:r>
                      <a:r>
                        <a:rPr lang="en-US" sz="900" b="0" u="none" strike="noStrike" dirty="0">
                          <a:effectLst/>
                          <a:latin typeface="ＭＳ Ｐゴシック" panose="020B0600070205080204" pitchFamily="50" charset="-128"/>
                          <a:ea typeface="ＭＳ Ｐゴシック" panose="020B0600070205080204" pitchFamily="50" charset="-128"/>
                        </a:rPr>
                        <a:t>AFTA)</a:t>
                      </a:r>
                      <a:r>
                        <a:rPr lang="ja-JP" altLang="en-US" sz="900" b="0" u="none" strike="noStrike" dirty="0">
                          <a:effectLst/>
                          <a:latin typeface="ＭＳ Ｐゴシック" panose="020B0600070205080204" pitchFamily="50" charset="-128"/>
                          <a:ea typeface="ＭＳ Ｐゴシック" panose="020B0600070205080204" pitchFamily="50" charset="-128"/>
                        </a:rPr>
                        <a:t>形成のための共通効果特恵関税（</a:t>
                      </a:r>
                      <a:r>
                        <a:rPr lang="en-US" sz="900" b="0" u="none" strike="noStrike" dirty="0">
                          <a:effectLst/>
                          <a:latin typeface="ＭＳ Ｐゴシック" panose="020B0600070205080204" pitchFamily="50" charset="-128"/>
                          <a:ea typeface="ＭＳ Ｐゴシック" panose="020B0600070205080204" pitchFamily="50" charset="-128"/>
                        </a:rPr>
                        <a:t>CEPT）</a:t>
                      </a:r>
                      <a:r>
                        <a:rPr lang="ja-JP" altLang="en-US" sz="900" b="0" u="none" strike="noStrike" dirty="0">
                          <a:effectLst/>
                          <a:latin typeface="ＭＳ Ｐゴシック" panose="020B0600070205080204" pitchFamily="50" charset="-128"/>
                          <a:ea typeface="ＭＳ Ｐゴシック" panose="020B0600070205080204" pitchFamily="50" charset="-128"/>
                        </a:rPr>
                        <a:t>協定）</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シンガポール、タイ、マレーシア、インドネシア、</a:t>
                      </a:r>
                      <a:endParaRPr lang="en-US" altLang="ja-JP" sz="11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フィリピン、ブルネイ、ベトナム、カンボジア、ラオス、</a:t>
                      </a:r>
                      <a:endParaRPr lang="en-US" altLang="ja-JP" sz="11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ミャンマー</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tc>
                  <a:txBody>
                    <a:bodyPr/>
                    <a:lstStyle/>
                    <a:p>
                      <a:pPr lvl="0"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r>
                        <a:rPr lang="en-US" altLang="ja-JP" sz="1100" u="none" strike="noStrike" dirty="0">
                          <a:effectLst/>
                          <a:latin typeface="ＭＳ Ｐゴシック" panose="020B0600070205080204" pitchFamily="50" charset="-128"/>
                          <a:ea typeface="ＭＳ Ｐゴシック" panose="020B0600070205080204" pitchFamily="50" charset="-128"/>
                        </a:rPr>
                        <a:t>1993</a:t>
                      </a:r>
                      <a:r>
                        <a:rPr lang="ja-JP" altLang="en-US" sz="1100" u="none" strike="noStrike" dirty="0">
                          <a:effectLst/>
                          <a:latin typeface="ＭＳ Ｐゴシック" panose="020B0600070205080204" pitchFamily="50" charset="-128"/>
                          <a:ea typeface="ＭＳ Ｐゴシック" panose="020B0600070205080204" pitchFamily="50" charset="-128"/>
                        </a:rPr>
                        <a:t>年</a:t>
                      </a:r>
                      <a:r>
                        <a:rPr lang="en-US" altLang="ja-JP" sz="1100" u="none" strike="noStrike" dirty="0">
                          <a:effectLst/>
                          <a:latin typeface="ＭＳ Ｐゴシック" panose="020B0600070205080204" pitchFamily="50" charset="-128"/>
                          <a:ea typeface="ＭＳ Ｐゴシック" panose="020B0600070205080204" pitchFamily="50" charset="-128"/>
                        </a:rPr>
                        <a:t>1</a:t>
                      </a:r>
                      <a:r>
                        <a:rPr lang="ja-JP" altLang="en-US" sz="1100" u="none" strike="noStrike" dirty="0">
                          <a:effectLst/>
                          <a:latin typeface="ＭＳ Ｐゴシック" panose="020B0600070205080204" pitchFamily="50" charset="-128"/>
                          <a:ea typeface="ＭＳ Ｐゴシック" panose="020B0600070205080204" pitchFamily="50" charset="-128"/>
                        </a:rPr>
                        <a:t>月</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29" marR="6729" marT="6729" marB="0" anchor="ctr"/>
                </a:tc>
                <a:extLst>
                  <a:ext uri="{0D108BD9-81ED-4DB2-BD59-A6C34878D82A}">
                    <a16:rowId xmlns:a16="http://schemas.microsoft.com/office/drawing/2014/main" val="3739745299"/>
                  </a:ext>
                </a:extLst>
              </a:tr>
            </a:tbl>
          </a:graphicData>
        </a:graphic>
      </p:graphicFrame>
    </p:spTree>
    <p:extLst>
      <p:ext uri="{BB962C8B-B14F-4D97-AF65-F5344CB8AC3E}">
        <p14:creationId xmlns:p14="http://schemas.microsoft.com/office/powerpoint/2010/main" val="369295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6EB05-DB57-6B4D-27F0-8E8DDB61D600}"/>
            </a:ext>
          </a:extLst>
        </p:cNvPr>
        <p:cNvGrpSpPr/>
        <p:nvPr/>
      </p:nvGrpSpPr>
      <p:grpSpPr>
        <a:xfrm>
          <a:off x="0" y="0"/>
          <a:ext cx="0" cy="0"/>
          <a:chOff x="0" y="0"/>
          <a:chExt cx="0" cy="0"/>
        </a:xfrm>
      </p:grpSpPr>
      <p:sp>
        <p:nvSpPr>
          <p:cNvPr id="2" name="テキスト ボックス 4">
            <a:extLst>
              <a:ext uri="{FF2B5EF4-FFF2-40B4-BE49-F238E27FC236}">
                <a16:creationId xmlns:a16="http://schemas.microsoft.com/office/drawing/2014/main" id="{A55031ED-1470-27F9-0E76-2FBE32891242}"/>
              </a:ext>
            </a:extLst>
          </p:cNvPr>
          <p:cNvSpPr txBox="1">
            <a:spLocks noChangeArrowheads="1"/>
          </p:cNvSpPr>
          <p:nvPr/>
        </p:nvSpPr>
        <p:spPr bwMode="auto">
          <a:xfrm>
            <a:off x="251520" y="125219"/>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ＭＳ ゴシック" panose="020B0609070205080204" pitchFamily="49" charset="-128"/>
                <a:ea typeface="ＭＳ ゴシック" panose="020B0609070205080204" pitchFamily="49" charset="-128"/>
              </a:rPr>
              <a:t>産品の</a:t>
            </a:r>
            <a:r>
              <a:rPr lang="en-US" altLang="ja-JP" dirty="0">
                <a:latin typeface="ＭＳ ゴシック" panose="020B0609070205080204" pitchFamily="49" charset="-128"/>
                <a:ea typeface="ＭＳ ゴシック" panose="020B0609070205080204" pitchFamily="49" charset="-128"/>
              </a:rPr>
              <a:t>HS</a:t>
            </a:r>
            <a:r>
              <a:rPr lang="ja-JP" altLang="en-US" dirty="0">
                <a:latin typeface="ＭＳ ゴシック" panose="020B0609070205080204" pitchFamily="49" charset="-128"/>
                <a:ea typeface="ＭＳ ゴシック" panose="020B0609070205080204" pitchFamily="49" charset="-128"/>
              </a:rPr>
              <a:t>コードを確定する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Ｐゴシック" panose="020B0600070205080204" pitchFamily="50" charset="-128"/>
              </a:rPr>
              <a:t>「</a:t>
            </a:r>
            <a:r>
              <a:rPr lang="en-US" altLang="ja-JP" dirty="0">
                <a:latin typeface="ＭＳ Ｐゴシック" panose="020B0600070205080204" pitchFamily="50" charset="-128"/>
              </a:rPr>
              <a:t>HS</a:t>
            </a:r>
            <a:r>
              <a:rPr lang="ja-JP" altLang="en-US" dirty="0">
                <a:latin typeface="ＭＳ Ｐゴシック" panose="020B0600070205080204" pitchFamily="50" charset="-128"/>
              </a:rPr>
              <a:t>コードとは」</a:t>
            </a:r>
          </a:p>
        </p:txBody>
      </p:sp>
      <p:sp>
        <p:nvSpPr>
          <p:cNvPr id="3" name="テキスト ボックス 2">
            <a:extLst>
              <a:ext uri="{FF2B5EF4-FFF2-40B4-BE49-F238E27FC236}">
                <a16:creationId xmlns:a16="http://schemas.microsoft.com/office/drawing/2014/main" id="{27AA4DA4-7456-AE14-4689-BF19E3BA14F2}"/>
              </a:ext>
            </a:extLst>
          </p:cNvPr>
          <p:cNvSpPr txBox="1"/>
          <p:nvPr/>
        </p:nvSpPr>
        <p:spPr>
          <a:xfrm>
            <a:off x="252000" y="843558"/>
            <a:ext cx="8640000" cy="1631216"/>
          </a:xfrm>
          <a:prstGeom prst="rect">
            <a:avLst/>
          </a:prstGeom>
          <a:solidFill>
            <a:schemeClr val="accent5">
              <a:lumMod val="20000"/>
              <a:lumOff val="80000"/>
            </a:schemeClr>
          </a:solidFill>
          <a:ln w="6350">
            <a:solidFill>
              <a:schemeClr val="bg1">
                <a:lumMod val="50000"/>
              </a:schemeClr>
            </a:solidFill>
          </a:ln>
        </p:spPr>
        <p:txBody>
          <a:bodyPr wrap="square">
            <a:spAutoFit/>
          </a:bodyPr>
          <a:lstStyle/>
          <a:p>
            <a:r>
              <a:rPr lang="en-US" altLang="ja-JP" sz="2000" dirty="0">
                <a:latin typeface="ＭＳ Ｐゴシック" panose="020B0600070205080204" pitchFamily="50" charset="-128"/>
              </a:rPr>
              <a:t>HS</a:t>
            </a:r>
            <a:r>
              <a:rPr lang="ja-JP" altLang="en-US" sz="2000" dirty="0">
                <a:latin typeface="ＭＳ Ｐゴシック" panose="020B0600070205080204" pitchFamily="50" charset="-128"/>
              </a:rPr>
              <a:t>コードとは、「商品の名称及び分類についての統一システム（</a:t>
            </a:r>
            <a:r>
              <a:rPr lang="en-US" altLang="ja-JP" sz="2000" dirty="0">
                <a:latin typeface="ＭＳ Ｐゴシック" panose="020B0600070205080204" pitchFamily="50" charset="-128"/>
              </a:rPr>
              <a:t>Harmonized Commodity Description and Coding System</a:t>
            </a:r>
            <a:r>
              <a:rPr lang="ja-JP" altLang="en-US" sz="2000" dirty="0">
                <a:latin typeface="ＭＳ Ｐゴシック" panose="020B0600070205080204" pitchFamily="50" charset="-128"/>
              </a:rPr>
              <a:t>）に関する国際条約」に基づいて定められた、輸出入の際に商品を分類するコード番号のこと。</a:t>
            </a:r>
            <a:endParaRPr lang="en-US" altLang="ja-JP" sz="2000" dirty="0">
              <a:latin typeface="ＭＳ Ｐゴシック" panose="020B0600070205080204" pitchFamily="50" charset="-128"/>
            </a:endParaRPr>
          </a:p>
          <a:p>
            <a:r>
              <a:rPr lang="ja-JP" altLang="en-US" sz="2000" dirty="0">
                <a:latin typeface="ＭＳ Ｐゴシック" panose="020B0600070205080204" pitchFamily="50" charset="-128"/>
              </a:rPr>
              <a:t>これに基づき関税率、原産地規則を調べることができるほか、貿易統計に利用される。</a:t>
            </a:r>
            <a:endParaRPr lang="en-US" altLang="ja-JP" sz="2000" dirty="0">
              <a:latin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E5980BF-F9E7-9454-B93F-E58585D408CC}"/>
              </a:ext>
            </a:extLst>
          </p:cNvPr>
          <p:cNvSpPr txBox="1"/>
          <p:nvPr/>
        </p:nvSpPr>
        <p:spPr>
          <a:xfrm>
            <a:off x="252000" y="2557229"/>
            <a:ext cx="8640000" cy="2246769"/>
          </a:xfrm>
          <a:prstGeom prst="rect">
            <a:avLst/>
          </a:prstGeom>
          <a:solidFill>
            <a:schemeClr val="accent5">
              <a:lumMod val="20000"/>
              <a:lumOff val="80000"/>
            </a:schemeClr>
          </a:solidFill>
          <a:ln w="6350">
            <a:solidFill>
              <a:schemeClr val="bg1">
                <a:lumMod val="50000"/>
              </a:schemeClr>
            </a:solidFill>
          </a:ln>
        </p:spPr>
        <p:txBody>
          <a:bodyPr wrap="square">
            <a:spAutoFit/>
          </a:bodyPr>
          <a:lstStyle/>
          <a:p>
            <a:pPr marL="0" indent="0">
              <a:buNone/>
            </a:pPr>
            <a:r>
              <a:rPr lang="en-US" altLang="ja-JP" sz="2000" u="sng" dirty="0">
                <a:latin typeface="ＭＳ Ｐゴシック" panose="020B0600070205080204" pitchFamily="50" charset="-128"/>
              </a:rPr>
              <a:t>HS</a:t>
            </a:r>
            <a:r>
              <a:rPr lang="ja-JP" altLang="en-US" sz="2000" u="sng" dirty="0">
                <a:latin typeface="ＭＳ Ｐゴシック" panose="020B0600070205080204" pitchFamily="50" charset="-128"/>
              </a:rPr>
              <a:t>コードの構成</a:t>
            </a:r>
            <a:endParaRPr lang="en-US" altLang="ja-JP" sz="2000" u="sng" dirty="0">
              <a:latin typeface="ＭＳ Ｐゴシック" panose="020B0600070205080204" pitchFamily="50" charset="-128"/>
            </a:endParaRPr>
          </a:p>
          <a:p>
            <a:pPr marL="0" indent="0">
              <a:buNone/>
            </a:pPr>
            <a:r>
              <a:rPr lang="ja-JP" altLang="en-US" sz="2000" dirty="0">
                <a:latin typeface="ＭＳ Ｐゴシック" panose="020B0600070205080204" pitchFamily="50" charset="-128"/>
              </a:rPr>
              <a:t>（例）ウール製の男性用スーツ</a:t>
            </a:r>
            <a:endParaRPr lang="en-US" altLang="ja-JP" sz="2000" dirty="0">
              <a:latin typeface="ＭＳ Ｐゴシック" panose="020B0600070205080204" pitchFamily="50" charset="-128"/>
            </a:endParaRPr>
          </a:p>
          <a:p>
            <a:pPr marL="0" indent="0">
              <a:buNone/>
            </a:pPr>
            <a:r>
              <a:rPr lang="ja-JP" altLang="en-US" sz="2000" dirty="0">
                <a:latin typeface="ＭＳ Ｐゴシック" panose="020B0600070205080204" pitchFamily="50" charset="-128"/>
              </a:rPr>
              <a:t>　➀ 類（上</a:t>
            </a:r>
            <a:r>
              <a:rPr lang="en-US" altLang="ja-JP" sz="2000" dirty="0">
                <a:latin typeface="ＭＳ Ｐゴシック" panose="020B0600070205080204" pitchFamily="50" charset="-128"/>
              </a:rPr>
              <a:t>2</a:t>
            </a:r>
            <a:r>
              <a:rPr lang="ja-JP" altLang="en-US" sz="2000" dirty="0">
                <a:latin typeface="ＭＳ Ｐゴシック" panose="020B0600070205080204" pitchFamily="50" charset="-128"/>
              </a:rPr>
              <a:t>桁）　第</a:t>
            </a:r>
            <a:r>
              <a:rPr lang="en-US" altLang="ja-JP" sz="2000" dirty="0">
                <a:latin typeface="ＭＳ Ｐゴシック" panose="020B0600070205080204" pitchFamily="50" charset="-128"/>
              </a:rPr>
              <a:t>62</a:t>
            </a:r>
            <a:r>
              <a:rPr lang="ja-JP" altLang="en-US" sz="2000" dirty="0">
                <a:latin typeface="ＭＳ Ｐゴシック" panose="020B0600070205080204" pitchFamily="50" charset="-128"/>
              </a:rPr>
              <a:t>類　　　  布帛製品</a:t>
            </a:r>
          </a:p>
          <a:p>
            <a:pPr marL="0" indent="0">
              <a:buNone/>
            </a:pPr>
            <a:r>
              <a:rPr lang="ja-JP" altLang="en-US" sz="2000" dirty="0">
                <a:latin typeface="ＭＳ Ｐゴシック" panose="020B0600070205080204" pitchFamily="50" charset="-128"/>
              </a:rPr>
              <a:t>　② 項（上</a:t>
            </a:r>
            <a:r>
              <a:rPr lang="en-US" altLang="ja-JP" sz="2000" dirty="0">
                <a:latin typeface="ＭＳ Ｐゴシック" panose="020B0600070205080204" pitchFamily="50" charset="-128"/>
              </a:rPr>
              <a:t>4</a:t>
            </a:r>
            <a:r>
              <a:rPr lang="ja-JP" altLang="en-US" sz="2000" dirty="0">
                <a:latin typeface="ＭＳ Ｐゴシック" panose="020B0600070205080204" pitchFamily="50" charset="-128"/>
              </a:rPr>
              <a:t>桁）　第</a:t>
            </a:r>
            <a:r>
              <a:rPr lang="en-US" altLang="ja-JP" sz="2000" dirty="0">
                <a:latin typeface="ＭＳ Ｐゴシック" panose="020B0600070205080204" pitchFamily="50" charset="-128"/>
              </a:rPr>
              <a:t>6203</a:t>
            </a:r>
            <a:r>
              <a:rPr lang="ja-JP" altLang="en-US" sz="2000" dirty="0">
                <a:latin typeface="ＭＳ Ｐゴシック" panose="020B0600070205080204" pitchFamily="50" charset="-128"/>
              </a:rPr>
              <a:t>項　　　  </a:t>
            </a:r>
            <a:r>
              <a:rPr lang="en-US" altLang="ja-JP" sz="2000" dirty="0">
                <a:latin typeface="ＭＳ Ｐゴシック" panose="020B0600070205080204" pitchFamily="50" charset="-128"/>
              </a:rPr>
              <a:t>‐ </a:t>
            </a:r>
            <a:r>
              <a:rPr lang="ja-JP" altLang="en-US" sz="2000" dirty="0">
                <a:latin typeface="ＭＳ Ｐゴシック" panose="020B0600070205080204" pitchFamily="50" charset="-128"/>
              </a:rPr>
              <a:t>布帛製男子用のスーツ、アンサンブル、</a:t>
            </a:r>
            <a:endParaRPr lang="en-US" altLang="ja-JP" sz="2000" dirty="0">
              <a:latin typeface="ＭＳ Ｐゴシック" panose="020B0600070205080204" pitchFamily="50" charset="-128"/>
            </a:endParaRPr>
          </a:p>
          <a:p>
            <a:pPr marL="0" indent="0">
              <a:buNone/>
            </a:pPr>
            <a:r>
              <a:rPr lang="ja-JP" altLang="en-US" sz="2000" dirty="0">
                <a:latin typeface="ＭＳ Ｐゴシック" panose="020B0600070205080204" pitchFamily="50" charset="-128"/>
              </a:rPr>
              <a:t>　　　　　　　　　　　　　　　　    　　 　  ジャケット、ブレザー、ズボン</a:t>
            </a:r>
          </a:p>
          <a:p>
            <a:pPr marL="0" indent="0">
              <a:buNone/>
            </a:pPr>
            <a:r>
              <a:rPr lang="ja-JP" altLang="en-US" sz="2000" dirty="0">
                <a:latin typeface="ＭＳ Ｐゴシック" panose="020B0600070205080204" pitchFamily="50" charset="-128"/>
              </a:rPr>
              <a:t>　③ 号（上</a:t>
            </a:r>
            <a:r>
              <a:rPr lang="en-US" altLang="ja-JP" sz="2000" dirty="0">
                <a:latin typeface="ＭＳ Ｐゴシック" panose="020B0600070205080204" pitchFamily="50" charset="-128"/>
              </a:rPr>
              <a:t>6</a:t>
            </a:r>
            <a:r>
              <a:rPr lang="ja-JP" altLang="en-US" sz="2000" dirty="0">
                <a:latin typeface="ＭＳ Ｐゴシック" panose="020B0600070205080204" pitchFamily="50" charset="-128"/>
              </a:rPr>
              <a:t>桁）　第</a:t>
            </a:r>
            <a:r>
              <a:rPr lang="en-US" altLang="ja-JP" sz="2000" dirty="0">
                <a:latin typeface="ＭＳ Ｐゴシック" panose="020B0600070205080204" pitchFamily="50" charset="-128"/>
              </a:rPr>
              <a:t>6203.11</a:t>
            </a:r>
            <a:r>
              <a:rPr lang="ja-JP" altLang="en-US" sz="2000" dirty="0">
                <a:latin typeface="ＭＳ Ｐゴシック" panose="020B0600070205080204" pitchFamily="50" charset="-128"/>
              </a:rPr>
              <a:t>号     </a:t>
            </a:r>
            <a:r>
              <a:rPr lang="en-US" altLang="ja-JP" sz="2000" dirty="0">
                <a:latin typeface="ＭＳ Ｐゴシック" panose="020B0600070205080204" pitchFamily="50" charset="-128"/>
              </a:rPr>
              <a:t>‐ ‐ </a:t>
            </a:r>
            <a:r>
              <a:rPr lang="ja-JP" altLang="en-US" sz="2000" dirty="0">
                <a:latin typeface="ＭＳ Ｐゴシック" panose="020B0600070205080204" pitchFamily="50" charset="-128"/>
              </a:rPr>
              <a:t>布帛製の男子用ウール製スーツ</a:t>
            </a:r>
            <a:endParaRPr lang="en-US" altLang="ja-JP" sz="2000" dirty="0">
              <a:latin typeface="ＭＳ Ｐゴシック" panose="020B0600070205080204" pitchFamily="50" charset="-128"/>
            </a:endParaRPr>
          </a:p>
          <a:p>
            <a:pPr marL="0" indent="0">
              <a:buNone/>
            </a:pPr>
            <a:r>
              <a:rPr lang="ja-JP" altLang="en-US" sz="2000" dirty="0">
                <a:latin typeface="ＭＳ Ｐゴシック" panose="020B0600070205080204" pitchFamily="50" charset="-128"/>
              </a:rPr>
              <a:t>　➃ 統計細分　（国によって異なる。日本は</a:t>
            </a:r>
            <a:r>
              <a:rPr lang="en-US" altLang="ja-JP" sz="2000" dirty="0">
                <a:latin typeface="ＭＳ Ｐゴシック" panose="020B0600070205080204" pitchFamily="50" charset="-128"/>
              </a:rPr>
              <a:t>3</a:t>
            </a:r>
            <a:r>
              <a:rPr lang="ja-JP" altLang="en-US" sz="2000" dirty="0">
                <a:latin typeface="ＭＳ Ｐゴシック" panose="020B0600070205080204" pitchFamily="50" charset="-128"/>
              </a:rPr>
              <a:t>桁。）</a:t>
            </a:r>
            <a:endParaRPr lang="ja-JP" altLang="en-US" sz="2000" u="sng" dirty="0">
              <a:latin typeface="ＭＳ Ｐゴシック" panose="020B0600070205080204" pitchFamily="50" charset="-128"/>
            </a:endParaRPr>
          </a:p>
        </p:txBody>
      </p:sp>
    </p:spTree>
    <p:extLst>
      <p:ext uri="{BB962C8B-B14F-4D97-AF65-F5344CB8AC3E}">
        <p14:creationId xmlns:p14="http://schemas.microsoft.com/office/powerpoint/2010/main" val="27471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7F8B-E398-F095-2BFC-B9C525FF529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804B587-4A74-C29F-E3ED-FE0649D8CD77}"/>
              </a:ext>
            </a:extLst>
          </p:cNvPr>
          <p:cNvSpPr/>
          <p:nvPr/>
        </p:nvSpPr>
        <p:spPr>
          <a:xfrm>
            <a:off x="179512" y="843558"/>
            <a:ext cx="8856984" cy="4104456"/>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B6A80FB-3F79-9F74-E54A-8BD0E6A83651}"/>
              </a:ext>
            </a:extLst>
          </p:cNvPr>
          <p:cNvSpPr txBox="1"/>
          <p:nvPr/>
        </p:nvSpPr>
        <p:spPr>
          <a:xfrm>
            <a:off x="179512" y="2495674"/>
            <a:ext cx="8856984" cy="2308324"/>
          </a:xfrm>
          <a:prstGeom prst="rect">
            <a:avLst/>
          </a:prstGeom>
          <a:noFill/>
        </p:spPr>
        <p:txBody>
          <a:bodyPr wrap="square">
            <a:spAutoFit/>
          </a:bodyPr>
          <a:lstStyle/>
          <a:p>
            <a:pPr algn="just">
              <a:spcBef>
                <a:spcPts val="0"/>
              </a:spcBef>
            </a:pPr>
            <a:r>
              <a:rPr lang="ja-JP" altLang="en-US" sz="1600" dirty="0">
                <a:latin typeface="ＭＳ Ｐゴシック" panose="020B0600070205080204" pitchFamily="50" charset="-128"/>
              </a:rPr>
              <a:t>（留意事項）</a:t>
            </a:r>
            <a:endParaRPr lang="en-US" altLang="ja-JP" sz="1600" dirty="0">
              <a:latin typeface="ＭＳ Ｐゴシック" panose="020B0600070205080204" pitchFamily="50" charset="-128"/>
            </a:endParaRPr>
          </a:p>
          <a:p>
            <a:pPr algn="just">
              <a:spcBef>
                <a:spcPts val="0"/>
              </a:spcBef>
            </a:pPr>
            <a:r>
              <a:rPr lang="en-US" altLang="ja-JP" sz="1600" dirty="0">
                <a:latin typeface="ＭＳ Ｐゴシック" panose="020B0600070205080204" pitchFamily="50" charset="-128"/>
              </a:rPr>
              <a:t>HS</a:t>
            </a:r>
            <a:r>
              <a:rPr lang="ja-JP" altLang="en-US" sz="1600" dirty="0">
                <a:latin typeface="ＭＳ Ｐゴシック" panose="020B0600070205080204" pitchFamily="50" charset="-128"/>
              </a:rPr>
              <a:t>コードは６桁ベースでは世界共通になっています。従って、原則として同じ産品に対する</a:t>
            </a:r>
            <a:r>
              <a:rPr lang="en-US" altLang="ja-JP" sz="1600" dirty="0">
                <a:latin typeface="ＭＳ Ｐゴシック" panose="020B0600070205080204" pitchFamily="50" charset="-128"/>
              </a:rPr>
              <a:t>HS</a:t>
            </a:r>
            <a:r>
              <a:rPr lang="ja-JP" altLang="en-US" sz="1600" dirty="0">
                <a:latin typeface="ＭＳ Ｐゴシック" panose="020B0600070205080204" pitchFamily="50" charset="-128"/>
              </a:rPr>
              <a:t>コードが６桁ベースで異なることはありません。しかし、現実には各国の税関により判断が異なり、異なる番号に付番される可能性があります。</a:t>
            </a:r>
            <a:endParaRPr lang="en-US" altLang="ja-JP" sz="1600" dirty="0">
              <a:latin typeface="ＭＳ Ｐゴシック" panose="020B0600070205080204" pitchFamily="50" charset="-128"/>
            </a:endParaRPr>
          </a:p>
          <a:p>
            <a:pPr algn="just">
              <a:spcBef>
                <a:spcPts val="0"/>
              </a:spcBef>
            </a:pPr>
            <a:r>
              <a:rPr lang="ja-JP" altLang="en-US" sz="1600" b="1" u="sng" dirty="0">
                <a:latin typeface="ＭＳ Ｐゴシック" panose="020B0600070205080204" pitchFamily="50" charset="-128"/>
              </a:rPr>
              <a:t>各</a:t>
            </a:r>
            <a:r>
              <a:rPr lang="en-US" altLang="ja-JP" sz="1600" b="1" u="sng" dirty="0">
                <a:latin typeface="ＭＳ Ｐゴシック" panose="020B0600070205080204" pitchFamily="50" charset="-128"/>
              </a:rPr>
              <a:t>EPA</a:t>
            </a:r>
            <a:r>
              <a:rPr lang="ja-JP" altLang="en-US" sz="1600" b="1" u="sng" dirty="0">
                <a:latin typeface="ＭＳ Ｐゴシック" panose="020B0600070205080204" pitchFamily="50" charset="-128"/>
              </a:rPr>
              <a:t>では、</a:t>
            </a:r>
            <a:r>
              <a:rPr lang="en-US" altLang="ja-JP" sz="1600" b="1" u="sng" dirty="0">
                <a:latin typeface="ＭＳ Ｐゴシック" panose="020B0600070205080204" pitchFamily="50" charset="-128"/>
              </a:rPr>
              <a:t>EPA</a:t>
            </a:r>
            <a:r>
              <a:rPr lang="ja-JP" altLang="en-US" sz="1600" b="1" u="sng" dirty="0">
                <a:latin typeface="ＭＳ Ｐゴシック" panose="020B0600070205080204" pitchFamily="50" charset="-128"/>
              </a:rPr>
              <a:t>税率を受けられるか否かの判断は輸入国税関の権限となっています。</a:t>
            </a:r>
            <a:endParaRPr lang="en-US" altLang="ja-JP" sz="1600" b="1" u="sng" dirty="0">
              <a:latin typeface="ＭＳ Ｐゴシック" panose="020B0600070205080204" pitchFamily="50" charset="-128"/>
            </a:endParaRPr>
          </a:p>
          <a:p>
            <a:pPr algn="just">
              <a:spcBef>
                <a:spcPts val="0"/>
              </a:spcBef>
            </a:pPr>
            <a:r>
              <a:rPr lang="ja-JP" altLang="en-US" sz="1600" dirty="0">
                <a:latin typeface="ＭＳ Ｐゴシック" panose="020B0600070205080204" pitchFamily="50" charset="-128"/>
              </a:rPr>
              <a:t>輸出国で取得した特定原産地証明書に記載された</a:t>
            </a:r>
            <a:r>
              <a:rPr lang="en-US" altLang="ja-JP" sz="1600" dirty="0">
                <a:latin typeface="ＭＳ Ｐゴシック" panose="020B0600070205080204" pitchFamily="50" charset="-128"/>
              </a:rPr>
              <a:t>HS</a:t>
            </a:r>
            <a:r>
              <a:rPr lang="ja-JP" altLang="en-US" sz="1600" dirty="0">
                <a:latin typeface="ＭＳ Ｐゴシック" panose="020B0600070205080204" pitchFamily="50" charset="-128"/>
              </a:rPr>
              <a:t>コードが、輸入国において分類が異なると判断された場合、当該原産地証明書は日本では原則無効となり、</a:t>
            </a:r>
            <a:r>
              <a:rPr lang="en-US" altLang="ja-JP" sz="1600" dirty="0">
                <a:latin typeface="ＭＳ Ｐゴシック" panose="020B0600070205080204" pitchFamily="50" charset="-128"/>
              </a:rPr>
              <a:t>FTA</a:t>
            </a:r>
            <a:r>
              <a:rPr lang="ja-JP" altLang="en-US" sz="1600" dirty="0">
                <a:latin typeface="ＭＳ Ｐゴシック" panose="020B0600070205080204" pitchFamily="50" charset="-128"/>
              </a:rPr>
              <a:t>・</a:t>
            </a:r>
            <a:r>
              <a:rPr lang="en-US" altLang="ja-JP" sz="1600" dirty="0">
                <a:latin typeface="ＭＳ Ｐゴシック" panose="020B0600070205080204" pitchFamily="50" charset="-128"/>
              </a:rPr>
              <a:t>EPA</a:t>
            </a:r>
            <a:r>
              <a:rPr lang="ja-JP" altLang="en-US" sz="1600" dirty="0">
                <a:latin typeface="ＭＳ Ｐゴシック" panose="020B0600070205080204" pitchFamily="50" charset="-128"/>
              </a:rPr>
              <a:t>税率の適用が認められません。</a:t>
            </a:r>
            <a:endParaRPr lang="en-US" altLang="ja-JP" sz="1600" dirty="0">
              <a:latin typeface="ＭＳ Ｐゴシック" panose="020B0600070205080204" pitchFamily="50" charset="-128"/>
            </a:endParaRPr>
          </a:p>
          <a:p>
            <a:pPr algn="just">
              <a:spcBef>
                <a:spcPts val="0"/>
              </a:spcBef>
            </a:pPr>
            <a:r>
              <a:rPr lang="ja-JP" altLang="en-US" sz="1600" dirty="0">
                <a:latin typeface="ＭＳ Ｐゴシック" panose="020B0600070205080204" pitchFamily="50" charset="-128"/>
              </a:rPr>
              <a:t>従って、</a:t>
            </a:r>
            <a:r>
              <a:rPr lang="ja-JP" altLang="en-US" sz="1600" b="1" u="sng" dirty="0">
                <a:latin typeface="ＭＳ Ｐゴシック" panose="020B0600070205080204" pitchFamily="50" charset="-128"/>
              </a:rPr>
              <a:t>発給申請に際しての</a:t>
            </a:r>
            <a:r>
              <a:rPr lang="en-US" altLang="ja-JP" sz="1600" b="1" u="sng" dirty="0">
                <a:latin typeface="ＭＳ Ｐゴシック" panose="020B0600070205080204" pitchFamily="50" charset="-128"/>
              </a:rPr>
              <a:t>HS</a:t>
            </a:r>
            <a:r>
              <a:rPr lang="ja-JP" altLang="en-US" sz="1600" b="1" u="sng" dirty="0">
                <a:latin typeface="ＭＳ Ｐゴシック" panose="020B0600070205080204" pitchFamily="50" charset="-128"/>
              </a:rPr>
              <a:t>コードは、輸入国税関の解釈に準ずる番号であることを確認する必要があります。</a:t>
            </a:r>
          </a:p>
        </p:txBody>
      </p:sp>
      <p:sp>
        <p:nvSpPr>
          <p:cNvPr id="4" name="テキスト ボックス 3">
            <a:extLst>
              <a:ext uri="{FF2B5EF4-FFF2-40B4-BE49-F238E27FC236}">
                <a16:creationId xmlns:a16="http://schemas.microsoft.com/office/drawing/2014/main" id="{779BB5F6-6D02-F067-329A-739B5BCB1872}"/>
              </a:ext>
            </a:extLst>
          </p:cNvPr>
          <p:cNvSpPr txBox="1"/>
          <p:nvPr/>
        </p:nvSpPr>
        <p:spPr>
          <a:xfrm>
            <a:off x="179512" y="843558"/>
            <a:ext cx="8928992" cy="1528624"/>
          </a:xfrm>
          <a:prstGeom prst="rect">
            <a:avLst/>
          </a:prstGeom>
          <a:noFill/>
        </p:spPr>
        <p:txBody>
          <a:bodyPr wrap="square">
            <a:spAutoFit/>
          </a:bodyPr>
          <a:lstStyle/>
          <a:p>
            <a:pPr indent="360000">
              <a:spcBef>
                <a:spcPts val="800"/>
              </a:spcBef>
              <a:buFont typeface="Wingdings" panose="05000000000000000000" pitchFamily="2" charset="2"/>
              <a:buChar char="u"/>
            </a:pPr>
            <a:r>
              <a:rPr lang="ja-JP" altLang="en-US" sz="2000" u="sng" dirty="0">
                <a:latin typeface="ＭＳ Ｐゴシック" panose="020B0600070205080204" pitchFamily="50" charset="-128"/>
              </a:rPr>
              <a:t>６桁までは世界共通。</a:t>
            </a:r>
            <a:endParaRPr lang="en-US" altLang="ja-JP" sz="2000" u="sng" dirty="0">
              <a:latin typeface="ＭＳ Ｐゴシック" panose="020B0600070205080204" pitchFamily="50" charset="-128"/>
            </a:endParaRPr>
          </a:p>
          <a:p>
            <a:pPr indent="360000">
              <a:spcBef>
                <a:spcPts val="800"/>
              </a:spcBef>
              <a:buFont typeface="Wingdings" panose="05000000000000000000" pitchFamily="2" charset="2"/>
              <a:buChar char="u"/>
            </a:pPr>
            <a:r>
              <a:rPr lang="en-US" altLang="ja-JP" sz="2000" u="sng" dirty="0">
                <a:latin typeface="ＭＳ Ｐゴシック" panose="020B0600070205080204" pitchFamily="50" charset="-128"/>
              </a:rPr>
              <a:t>HS</a:t>
            </a:r>
            <a:r>
              <a:rPr lang="ja-JP" altLang="en-US" sz="2000" u="sng" dirty="0">
                <a:latin typeface="ＭＳ Ｐゴシック" panose="020B0600070205080204" pitchFamily="50" charset="-128"/>
              </a:rPr>
              <a:t>コードは</a:t>
            </a:r>
            <a:r>
              <a:rPr lang="en-US" altLang="ja-JP" sz="2000" u="sng" dirty="0">
                <a:latin typeface="ＭＳ Ｐゴシック" panose="020B0600070205080204" pitchFamily="50" charset="-128"/>
              </a:rPr>
              <a:t>5</a:t>
            </a:r>
            <a:r>
              <a:rPr lang="ja-JP" altLang="en-US" sz="2000" u="sng" dirty="0">
                <a:latin typeface="ＭＳ Ｐゴシック" panose="020B0600070205080204" pitchFamily="50" charset="-128"/>
              </a:rPr>
              <a:t>年程度に一度、改正が行われる。</a:t>
            </a:r>
            <a:endParaRPr lang="en-US" altLang="ja-JP" sz="2000" u="sng" dirty="0">
              <a:latin typeface="ＭＳ Ｐゴシック" panose="020B0600070205080204" pitchFamily="50" charset="-128"/>
            </a:endParaRPr>
          </a:p>
          <a:p>
            <a:pPr indent="360000">
              <a:spcBef>
                <a:spcPts val="800"/>
              </a:spcBef>
              <a:buFont typeface="Wingdings" panose="05000000000000000000" pitchFamily="2" charset="2"/>
              <a:buChar char="u"/>
            </a:pPr>
            <a:r>
              <a:rPr lang="ja-JP" altLang="en-US" sz="2000" u="sng" dirty="0">
                <a:latin typeface="ＭＳ Ｐゴシック" panose="020B0600070205080204" pitchFamily="50" charset="-128"/>
              </a:rPr>
              <a:t>各</a:t>
            </a:r>
            <a:r>
              <a:rPr lang="en-US" altLang="ja-JP" sz="2000" u="sng" dirty="0">
                <a:latin typeface="ＭＳ Ｐゴシック" panose="020B0600070205080204" pitchFamily="50" charset="-128"/>
              </a:rPr>
              <a:t>EPA</a:t>
            </a:r>
            <a:r>
              <a:rPr lang="ja-JP" altLang="en-US" sz="2000" u="sng" dirty="0">
                <a:latin typeface="ＭＳ Ｐゴシック" panose="020B0600070205080204" pitchFamily="50" charset="-128"/>
              </a:rPr>
              <a:t>の原産地規則や関税率が採用している</a:t>
            </a:r>
            <a:r>
              <a:rPr lang="en-US" altLang="ja-JP" sz="2000" u="sng" dirty="0">
                <a:latin typeface="ＭＳ Ｐゴシック" panose="020B0600070205080204" pitchFamily="50" charset="-128"/>
              </a:rPr>
              <a:t>HS</a:t>
            </a:r>
            <a:r>
              <a:rPr lang="ja-JP" altLang="en-US" sz="2000" u="sng" dirty="0">
                <a:latin typeface="ＭＳ Ｐゴシック" panose="020B0600070205080204" pitchFamily="50" charset="-128"/>
              </a:rPr>
              <a:t>コードのバージョンが異なる。</a:t>
            </a:r>
            <a:endParaRPr lang="en-US" altLang="ja-JP" sz="2000" u="sng" dirty="0">
              <a:latin typeface="ＭＳ Ｐゴシック" panose="020B0600070205080204" pitchFamily="50" charset="-128"/>
            </a:endParaRPr>
          </a:p>
          <a:p>
            <a:pPr>
              <a:spcBef>
                <a:spcPts val="0"/>
              </a:spcBef>
            </a:pPr>
            <a:r>
              <a:rPr lang="ja-JP" altLang="en-US" sz="2000" dirty="0">
                <a:latin typeface="ＭＳ Ｐゴシック" panose="020B0600070205080204" pitchFamily="50" charset="-128"/>
              </a:rPr>
              <a:t>　　</a:t>
            </a:r>
            <a:r>
              <a:rPr lang="ja-JP" altLang="en-US" sz="2000" u="sng" dirty="0">
                <a:latin typeface="ＭＳ Ｐゴシック" panose="020B0600070205080204" pitchFamily="50" charset="-128"/>
              </a:rPr>
              <a:t>日アセアン</a:t>
            </a:r>
            <a:r>
              <a:rPr lang="en-US" altLang="ja-JP" sz="2000" u="sng" dirty="0">
                <a:latin typeface="ＭＳ Ｐゴシック" panose="020B0600070205080204" pitchFamily="50" charset="-128"/>
              </a:rPr>
              <a:t>EPA</a:t>
            </a:r>
            <a:r>
              <a:rPr lang="ja-JP" altLang="en-US" sz="2000" u="sng" dirty="0">
                <a:latin typeface="ＭＳ Ｐゴシック" panose="020B0600070205080204" pitchFamily="50" charset="-128"/>
              </a:rPr>
              <a:t>は</a:t>
            </a:r>
            <a:r>
              <a:rPr lang="en-US" altLang="ja-JP" sz="2000" u="sng" dirty="0">
                <a:latin typeface="ＭＳ Ｐゴシック" panose="020B0600070205080204" pitchFamily="50" charset="-128"/>
              </a:rPr>
              <a:t>HS2017</a:t>
            </a:r>
            <a:r>
              <a:rPr lang="ja-JP" altLang="en-US" sz="2000" u="sng" dirty="0">
                <a:latin typeface="ＭＳ Ｐゴシック" panose="020B0600070205080204" pitchFamily="50" charset="-128"/>
              </a:rPr>
              <a:t>、日ベトナム</a:t>
            </a:r>
            <a:r>
              <a:rPr lang="en-US" altLang="ja-JP" sz="2000" u="sng" dirty="0">
                <a:latin typeface="ＭＳ Ｐゴシック" panose="020B0600070205080204" pitchFamily="50" charset="-128"/>
              </a:rPr>
              <a:t>EPA</a:t>
            </a:r>
            <a:r>
              <a:rPr lang="ja-JP" altLang="en-US" sz="2000" u="sng" dirty="0">
                <a:latin typeface="ＭＳ Ｐゴシック" panose="020B0600070205080204" pitchFamily="50" charset="-128"/>
              </a:rPr>
              <a:t>は</a:t>
            </a:r>
            <a:r>
              <a:rPr lang="en-US" altLang="ja-JP" sz="2000" u="sng" dirty="0">
                <a:latin typeface="ＭＳ Ｐゴシック" panose="020B0600070205080204" pitchFamily="50" charset="-128"/>
              </a:rPr>
              <a:t>HS2007</a:t>
            </a:r>
            <a:r>
              <a:rPr lang="ja-JP" altLang="en-US" sz="2000" u="sng" dirty="0">
                <a:latin typeface="ＭＳ Ｐゴシック" panose="020B0600070205080204" pitchFamily="50" charset="-128"/>
              </a:rPr>
              <a:t>、</a:t>
            </a:r>
            <a:r>
              <a:rPr lang="en-US" altLang="ja-JP" sz="2000" u="sng" dirty="0">
                <a:latin typeface="ＭＳ Ｐゴシック" panose="020B0600070205080204" pitchFamily="50" charset="-128"/>
              </a:rPr>
              <a:t>RCEP</a:t>
            </a:r>
            <a:r>
              <a:rPr lang="ja-JP" altLang="en-US" sz="2000" u="sng" dirty="0">
                <a:latin typeface="ＭＳ Ｐゴシック" panose="020B0600070205080204" pitchFamily="50" charset="-128"/>
              </a:rPr>
              <a:t>協定は</a:t>
            </a:r>
            <a:r>
              <a:rPr lang="en-US" altLang="ja-JP" sz="2000" u="sng" dirty="0">
                <a:latin typeface="ＭＳ Ｐゴシック" panose="020B0600070205080204" pitchFamily="50" charset="-128"/>
              </a:rPr>
              <a:t>HS2022</a:t>
            </a:r>
            <a:endParaRPr lang="ja-JP" altLang="en-US" sz="2000" u="sng" dirty="0">
              <a:latin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24AD84E-B17E-73D7-C1C3-18A578BD0FC3}"/>
              </a:ext>
            </a:extLst>
          </p:cNvPr>
          <p:cNvSpPr txBox="1">
            <a:spLocks noChangeArrowheads="1"/>
          </p:cNvSpPr>
          <p:nvPr/>
        </p:nvSpPr>
        <p:spPr bwMode="auto">
          <a:xfrm>
            <a:off x="251520" y="125219"/>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ＭＳ ゴシック" panose="020B0609070205080204" pitchFamily="49" charset="-128"/>
                <a:ea typeface="ＭＳ ゴシック" panose="020B0609070205080204" pitchFamily="49" charset="-128"/>
              </a:rPr>
              <a:t>産品の</a:t>
            </a:r>
            <a:r>
              <a:rPr lang="en-US" altLang="ja-JP" dirty="0">
                <a:latin typeface="ＭＳ ゴシック" panose="020B0609070205080204" pitchFamily="49" charset="-128"/>
                <a:ea typeface="ＭＳ ゴシック" panose="020B0609070205080204" pitchFamily="49" charset="-128"/>
              </a:rPr>
              <a:t>HS</a:t>
            </a:r>
            <a:r>
              <a:rPr lang="ja-JP" altLang="en-US" dirty="0">
                <a:latin typeface="ＭＳ ゴシック" panose="020B0609070205080204" pitchFamily="49" charset="-128"/>
                <a:ea typeface="ＭＳ ゴシック" panose="020B0609070205080204" pitchFamily="49" charset="-128"/>
              </a:rPr>
              <a:t>コードを確定する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Ｐゴシック" panose="020B0600070205080204" pitchFamily="50" charset="-128"/>
              </a:rPr>
              <a:t>「</a:t>
            </a:r>
            <a:r>
              <a:rPr lang="en-US" altLang="ja-JP" dirty="0">
                <a:latin typeface="ＭＳ Ｐゴシック" panose="020B0600070205080204" pitchFamily="50" charset="-128"/>
              </a:rPr>
              <a:t>HS</a:t>
            </a:r>
            <a:r>
              <a:rPr lang="ja-JP" altLang="en-US" dirty="0">
                <a:latin typeface="ＭＳ Ｐゴシック" panose="020B0600070205080204" pitchFamily="50" charset="-128"/>
              </a:rPr>
              <a:t>コードとは」</a:t>
            </a:r>
          </a:p>
        </p:txBody>
      </p:sp>
    </p:spTree>
    <p:extLst>
      <p:ext uri="{BB962C8B-B14F-4D97-AF65-F5344CB8AC3E}">
        <p14:creationId xmlns:p14="http://schemas.microsoft.com/office/powerpoint/2010/main" val="32335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D0EC4-FDEB-448D-EC9E-BA624677D276}"/>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8FAA057F-7DD2-D8E6-852F-ABA5FD17AFCB}"/>
              </a:ext>
            </a:extLst>
          </p:cNvPr>
          <p:cNvPicPr>
            <a:picLocks noChangeAspect="1"/>
          </p:cNvPicPr>
          <p:nvPr/>
        </p:nvPicPr>
        <p:blipFill>
          <a:blip r:embed="rId2"/>
          <a:stretch>
            <a:fillRect/>
          </a:stretch>
        </p:blipFill>
        <p:spPr>
          <a:xfrm>
            <a:off x="265811" y="843559"/>
            <a:ext cx="6322413" cy="4063329"/>
          </a:xfrm>
          <a:prstGeom prst="rect">
            <a:avLst/>
          </a:prstGeom>
        </p:spPr>
      </p:pic>
      <p:sp>
        <p:nvSpPr>
          <p:cNvPr id="2" name="テキスト ボックス 4">
            <a:extLst>
              <a:ext uri="{FF2B5EF4-FFF2-40B4-BE49-F238E27FC236}">
                <a16:creationId xmlns:a16="http://schemas.microsoft.com/office/drawing/2014/main" id="{44CB757F-E891-5947-1190-C79EEF41FDCF}"/>
              </a:ext>
            </a:extLst>
          </p:cNvPr>
          <p:cNvSpPr txBox="1">
            <a:spLocks noChangeArrowheads="1"/>
          </p:cNvSpPr>
          <p:nvPr/>
        </p:nvSpPr>
        <p:spPr bwMode="auto">
          <a:xfrm>
            <a:off x="233721" y="125219"/>
            <a:ext cx="4336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mn-ea"/>
              </a:rPr>
              <a:t>各協定により異なる原産地規則を確認する</a:t>
            </a:r>
            <a:endParaRPr lang="en-US" altLang="ja-JP" dirty="0">
              <a:latin typeface="+mn-ea"/>
            </a:endParaRPr>
          </a:p>
          <a:p>
            <a:r>
              <a:rPr lang="ja-JP" altLang="en-US" dirty="0">
                <a:latin typeface="ＭＳ Ｐゴシック" panose="020B0600070205080204" pitchFamily="50" charset="-128"/>
              </a:rPr>
              <a:t>「原産地規則とは」</a:t>
            </a:r>
          </a:p>
        </p:txBody>
      </p:sp>
      <p:sp>
        <p:nvSpPr>
          <p:cNvPr id="5" name="テキスト ボックス 4">
            <a:extLst>
              <a:ext uri="{FF2B5EF4-FFF2-40B4-BE49-F238E27FC236}">
                <a16:creationId xmlns:a16="http://schemas.microsoft.com/office/drawing/2014/main" id="{0AA21B93-B9D5-86D6-45D9-E5DA788946F4}"/>
              </a:ext>
            </a:extLst>
          </p:cNvPr>
          <p:cNvSpPr txBox="1"/>
          <p:nvPr/>
        </p:nvSpPr>
        <p:spPr>
          <a:xfrm>
            <a:off x="3226611" y="4876006"/>
            <a:ext cx="4369725" cy="230832"/>
          </a:xfrm>
          <a:prstGeom prst="rect">
            <a:avLst/>
          </a:prstGeom>
          <a:noFill/>
        </p:spPr>
        <p:txBody>
          <a:bodyPr wrap="square" rtlCol="0">
            <a:spAutoFit/>
          </a:bodyPr>
          <a:lstStyle/>
          <a:p>
            <a:r>
              <a:rPr lang="ja-JP" altLang="en-US" sz="900" dirty="0">
                <a:latin typeface="ＭＳ Ｐゴシック" panose="020B0600070205080204" pitchFamily="50" charset="-128"/>
              </a:rPr>
              <a:t>出展：</a:t>
            </a:r>
            <a:r>
              <a:rPr lang="en-US" altLang="ja-JP" sz="900" dirty="0">
                <a:latin typeface="ＭＳ Ｐゴシック" panose="020B0600070205080204" pitchFamily="50" charset="-128"/>
              </a:rPr>
              <a:t>2024</a:t>
            </a:r>
            <a:r>
              <a:rPr lang="ja-JP" altLang="en-US" sz="900" dirty="0">
                <a:latin typeface="ＭＳ Ｐゴシック" panose="020B0600070205080204" pitchFamily="50" charset="-128"/>
              </a:rPr>
              <a:t>年度日本繊維輸出組合／日本繊維輸入組合員向け税関研修会資料</a:t>
            </a:r>
          </a:p>
        </p:txBody>
      </p:sp>
    </p:spTree>
    <p:extLst>
      <p:ext uri="{BB962C8B-B14F-4D97-AF65-F5344CB8AC3E}">
        <p14:creationId xmlns:p14="http://schemas.microsoft.com/office/powerpoint/2010/main" val="368486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B62E-2170-6DF4-F4FE-C69F9056637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8C4E5AA-9F9F-5128-D262-82A68D15DFBD}"/>
              </a:ext>
            </a:extLst>
          </p:cNvPr>
          <p:cNvSpPr/>
          <p:nvPr/>
        </p:nvSpPr>
        <p:spPr>
          <a:xfrm>
            <a:off x="251520" y="843558"/>
            <a:ext cx="8640960" cy="2664296"/>
          </a:xfrm>
          <a:prstGeom prst="rect">
            <a:avLst/>
          </a:prstGeom>
          <a:solidFill>
            <a:schemeClr val="accent5">
              <a:lumMod val="20000"/>
              <a:lumOff val="80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4">
            <a:extLst>
              <a:ext uri="{FF2B5EF4-FFF2-40B4-BE49-F238E27FC236}">
                <a16:creationId xmlns:a16="http://schemas.microsoft.com/office/drawing/2014/main" id="{4FA19AA8-BFD2-AFA1-D93E-75A1DAAEBC90}"/>
              </a:ext>
            </a:extLst>
          </p:cNvPr>
          <p:cNvSpPr txBox="1">
            <a:spLocks noChangeArrowheads="1"/>
          </p:cNvSpPr>
          <p:nvPr/>
        </p:nvSpPr>
        <p:spPr bwMode="auto">
          <a:xfrm>
            <a:off x="251520" y="125219"/>
            <a:ext cx="5780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latin typeface="+mn-ea"/>
              </a:rPr>
              <a:t>産品が適用する品目別規則などの規定を満たすかを確認</a:t>
            </a:r>
            <a:endParaRPr lang="en-US" altLang="ja-JP" dirty="0">
              <a:latin typeface="+mn-ea"/>
            </a:endParaRPr>
          </a:p>
          <a:p>
            <a:r>
              <a:rPr lang="ja-JP" altLang="en-US" dirty="0">
                <a:latin typeface="ＭＳ Ｐゴシック" panose="020B0600070205080204" pitchFamily="50" charset="-128"/>
              </a:rPr>
              <a:t>「繊維製品の原産地基準（品目別規則）の概要」</a:t>
            </a:r>
          </a:p>
        </p:txBody>
      </p:sp>
      <p:sp>
        <p:nvSpPr>
          <p:cNvPr id="6" name="テキスト ボックス 5">
            <a:extLst>
              <a:ext uri="{FF2B5EF4-FFF2-40B4-BE49-F238E27FC236}">
                <a16:creationId xmlns:a16="http://schemas.microsoft.com/office/drawing/2014/main" id="{4E93C784-E2D5-2E73-F4C5-454129A911CE}"/>
              </a:ext>
            </a:extLst>
          </p:cNvPr>
          <p:cNvSpPr txBox="1"/>
          <p:nvPr/>
        </p:nvSpPr>
        <p:spPr>
          <a:xfrm>
            <a:off x="312937" y="834266"/>
            <a:ext cx="7643439" cy="369332"/>
          </a:xfrm>
          <a:prstGeom prst="rect">
            <a:avLst/>
          </a:prstGeom>
          <a:noFill/>
        </p:spPr>
        <p:txBody>
          <a:bodyPr wrap="none" rtlCol="0">
            <a:spAutoFit/>
          </a:bodyPr>
          <a:lstStyle/>
          <a:p>
            <a:pPr marL="0" indent="0" fontAlgn="auto">
              <a:spcAft>
                <a:spcPts val="0"/>
              </a:spcAft>
              <a:buFont typeface="Arial" panose="020B0604020202020204" pitchFamily="34" charset="0"/>
              <a:buNone/>
            </a:pPr>
            <a:r>
              <a:rPr lang="ja-JP" altLang="en-US" sz="1800" dirty="0">
                <a:latin typeface="ＭＳ Ｐゴシック" panose="020B0600070205080204" pitchFamily="50" charset="-128"/>
                <a:ea typeface="ＭＳ Ｐゴシック" panose="020B0600070205080204" pitchFamily="50" charset="-128"/>
              </a:rPr>
              <a:t>産品が原産品と認められるための、</a:t>
            </a:r>
            <a:r>
              <a:rPr lang="ja-JP" altLang="en-US" sz="1800" u="sng" dirty="0">
                <a:solidFill>
                  <a:srgbClr val="FF0000"/>
                </a:solidFill>
                <a:latin typeface="ＭＳ Ｐゴシック" panose="020B0600070205080204" pitchFamily="50" charset="-128"/>
                <a:ea typeface="ＭＳ Ｐゴシック" panose="020B0600070205080204" pitchFamily="50" charset="-128"/>
              </a:rPr>
              <a:t>必要な工程数は、各</a:t>
            </a:r>
            <a:r>
              <a:rPr lang="en-US" altLang="ja-JP" sz="1800" u="sng" dirty="0">
                <a:solidFill>
                  <a:srgbClr val="FF0000"/>
                </a:solidFill>
                <a:latin typeface="ＭＳ Ｐゴシック" panose="020B0600070205080204" pitchFamily="50" charset="-128"/>
                <a:ea typeface="ＭＳ Ｐゴシック" panose="020B0600070205080204" pitchFamily="50" charset="-128"/>
              </a:rPr>
              <a:t>EPA</a:t>
            </a:r>
            <a:r>
              <a:rPr lang="ja-JP" altLang="en-US" sz="1800" u="sng" dirty="0">
                <a:solidFill>
                  <a:srgbClr val="FF0000"/>
                </a:solidFill>
                <a:latin typeface="ＭＳ Ｐゴシック" panose="020B0600070205080204" pitchFamily="50" charset="-128"/>
                <a:ea typeface="ＭＳ Ｐゴシック" panose="020B0600070205080204" pitchFamily="50" charset="-128"/>
              </a:rPr>
              <a:t>によって異なる。</a:t>
            </a:r>
            <a:endParaRPr lang="en-US" altLang="ja-JP" sz="1800" dirty="0">
              <a:latin typeface="ＭＳ Ｐゴシック" panose="020B0600070205080204" pitchFamily="50" charset="-128"/>
              <a:ea typeface="ＭＳ Ｐゴシック" panose="020B0600070205080204" pitchFamily="50" charset="-128"/>
            </a:endParaRPr>
          </a:p>
        </p:txBody>
      </p:sp>
      <p:grpSp>
        <p:nvGrpSpPr>
          <p:cNvPr id="32" name="グループ化 31">
            <a:extLst>
              <a:ext uri="{FF2B5EF4-FFF2-40B4-BE49-F238E27FC236}">
                <a16:creationId xmlns:a16="http://schemas.microsoft.com/office/drawing/2014/main" id="{32633786-4B5F-C0D4-0EAA-AA40A598C016}"/>
              </a:ext>
            </a:extLst>
          </p:cNvPr>
          <p:cNvGrpSpPr/>
          <p:nvPr/>
        </p:nvGrpSpPr>
        <p:grpSpPr>
          <a:xfrm>
            <a:off x="380180" y="1203598"/>
            <a:ext cx="7000133" cy="2251967"/>
            <a:chOff x="380180" y="1203598"/>
            <a:chExt cx="7000133" cy="2251967"/>
          </a:xfrm>
        </p:grpSpPr>
        <p:grpSp>
          <p:nvGrpSpPr>
            <p:cNvPr id="31" name="グループ化 30">
              <a:extLst>
                <a:ext uri="{FF2B5EF4-FFF2-40B4-BE49-F238E27FC236}">
                  <a16:creationId xmlns:a16="http://schemas.microsoft.com/office/drawing/2014/main" id="{89358B70-F379-10F2-DC85-84DDCD6F92DF}"/>
                </a:ext>
              </a:extLst>
            </p:cNvPr>
            <p:cNvGrpSpPr/>
            <p:nvPr/>
          </p:nvGrpSpPr>
          <p:grpSpPr>
            <a:xfrm>
              <a:off x="539553" y="1554346"/>
              <a:ext cx="6840760" cy="1901219"/>
              <a:chOff x="539553" y="1779662"/>
              <a:chExt cx="6840760" cy="1901219"/>
            </a:xfrm>
          </p:grpSpPr>
          <p:sp>
            <p:nvSpPr>
              <p:cNvPr id="5" name="コンテンツ プレースホルダー 2">
                <a:extLst>
                  <a:ext uri="{FF2B5EF4-FFF2-40B4-BE49-F238E27FC236}">
                    <a16:creationId xmlns:a16="http://schemas.microsoft.com/office/drawing/2014/main" id="{3A14C25F-7DDB-B181-6B98-9F197BCE4A30}"/>
                  </a:ext>
                </a:extLst>
              </p:cNvPr>
              <p:cNvSpPr txBox="1">
                <a:spLocks/>
              </p:cNvSpPr>
              <p:nvPr/>
            </p:nvSpPr>
            <p:spPr>
              <a:xfrm>
                <a:off x="539553" y="1779662"/>
                <a:ext cx="6840760" cy="1535312"/>
              </a:xfrm>
              <a:prstGeom prst="rect">
                <a:avLst/>
              </a:prstGeom>
            </p:spPr>
            <p:txBody>
              <a:bodyPr>
                <a:noAutofit/>
              </a:bodyPr>
              <a:lstStyle>
                <a:lvl1pPr marL="171455" indent="-171455" algn="l" defTabSz="68582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4" indent="-171455" algn="l" defTabSz="68582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4" indent="-171455" algn="l" defTabSz="68582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4"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9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6003"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1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22"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31" indent="-171455" algn="l" defTabSz="68582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endParaRPr lang="en-US" altLang="ja-JP" sz="2000" dirty="0">
                  <a:latin typeface="ＭＳ Ｐゴシック" panose="020B0600070205080204" pitchFamily="50" charset="-128"/>
                  <a:ea typeface="ＭＳ Ｐゴシック" panose="020B0600070205080204" pitchFamily="50" charset="-128"/>
                </a:endParaRPr>
              </a:p>
              <a:p>
                <a:pPr marL="0" indent="0" fontAlgn="auto">
                  <a:lnSpc>
                    <a:spcPct val="50000"/>
                  </a:lnSpc>
                  <a:spcAft>
                    <a:spcPts val="0"/>
                  </a:spcAft>
                  <a:buFont typeface="Arial" panose="020B0604020202020204" pitchFamily="34" charset="0"/>
                  <a:buNone/>
                </a:pPr>
                <a:r>
                  <a:rPr lang="ja-JP" altLang="en-US" sz="2000" dirty="0">
                    <a:latin typeface="ＭＳ Ｐゴシック" panose="020B0600070205080204" pitchFamily="50" charset="-128"/>
                    <a:ea typeface="ＭＳ Ｐゴシック" panose="020B0600070205080204" pitchFamily="50" charset="-128"/>
                  </a:rPr>
                  <a:t>羊毛　⇒　糸（羊毛糸）⇒　ウール織物　⇒　ウールスーツ</a:t>
                </a:r>
              </a:p>
            </p:txBody>
          </p:sp>
          <p:grpSp>
            <p:nvGrpSpPr>
              <p:cNvPr id="30" name="グループ化 29">
                <a:extLst>
                  <a:ext uri="{FF2B5EF4-FFF2-40B4-BE49-F238E27FC236}">
                    <a16:creationId xmlns:a16="http://schemas.microsoft.com/office/drawing/2014/main" id="{6861F757-EEFD-29CB-DBA5-3E30B7C01607}"/>
                  </a:ext>
                </a:extLst>
              </p:cNvPr>
              <p:cNvGrpSpPr/>
              <p:nvPr/>
            </p:nvGrpSpPr>
            <p:grpSpPr>
              <a:xfrm>
                <a:off x="900151" y="2509034"/>
                <a:ext cx="5012535" cy="1171847"/>
                <a:chOff x="725585" y="3978594"/>
                <a:chExt cx="5012535" cy="1171847"/>
              </a:xfrm>
            </p:grpSpPr>
            <p:grpSp>
              <p:nvGrpSpPr>
                <p:cNvPr id="22" name="グループ化 21">
                  <a:extLst>
                    <a:ext uri="{FF2B5EF4-FFF2-40B4-BE49-F238E27FC236}">
                      <a16:creationId xmlns:a16="http://schemas.microsoft.com/office/drawing/2014/main" id="{66164D47-9939-1FDA-945E-3F29AFC1390F}"/>
                    </a:ext>
                  </a:extLst>
                </p:cNvPr>
                <p:cNvGrpSpPr/>
                <p:nvPr/>
              </p:nvGrpSpPr>
              <p:grpSpPr>
                <a:xfrm>
                  <a:off x="2384985" y="3978594"/>
                  <a:ext cx="3353135" cy="1171847"/>
                  <a:chOff x="2349489" y="3153430"/>
                  <a:chExt cx="3353135" cy="1171847"/>
                </a:xfrm>
              </p:grpSpPr>
              <p:sp>
                <p:nvSpPr>
                  <p:cNvPr id="23" name="矢印: 上カーブ 22">
                    <a:extLst>
                      <a:ext uri="{FF2B5EF4-FFF2-40B4-BE49-F238E27FC236}">
                        <a16:creationId xmlns:a16="http://schemas.microsoft.com/office/drawing/2014/main" id="{EFCC3BA4-EE39-6880-4379-9774AA71BFFF}"/>
                      </a:ext>
                    </a:extLst>
                  </p:cNvPr>
                  <p:cNvSpPr/>
                  <p:nvPr/>
                </p:nvSpPr>
                <p:spPr>
                  <a:xfrm>
                    <a:off x="4073906" y="3153430"/>
                    <a:ext cx="1437968" cy="457199"/>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12DEDB0E-742F-0B80-044B-7ADA0E8A419D}"/>
                      </a:ext>
                    </a:extLst>
                  </p:cNvPr>
                  <p:cNvSpPr txBox="1"/>
                  <p:nvPr/>
                </p:nvSpPr>
                <p:spPr>
                  <a:xfrm>
                    <a:off x="4217922" y="3678946"/>
                    <a:ext cx="1484702" cy="646331"/>
                  </a:xfrm>
                  <a:prstGeom prst="rect">
                    <a:avLst/>
                  </a:prstGeom>
                  <a:noFill/>
                </p:spPr>
                <p:txBody>
                  <a:bodyPr wrap="none" rtlCol="0">
                    <a:spAutoFit/>
                  </a:bodyPr>
                  <a:lstStyle/>
                  <a:p>
                    <a:pPr algn="ctr"/>
                    <a:r>
                      <a:rPr lang="ja-JP" altLang="en-US" dirty="0">
                        <a:latin typeface="ＭＳ Ｐゴシック" panose="020B0600070205080204" pitchFamily="50" charset="-128"/>
                      </a:rPr>
                      <a:t>３つ</a:t>
                    </a:r>
                    <a:r>
                      <a:rPr kumimoji="1" lang="ja-JP" altLang="en-US" dirty="0">
                        <a:latin typeface="ＭＳ Ｐゴシック" panose="020B0600070205080204" pitchFamily="50" charset="-128"/>
                      </a:rPr>
                      <a:t>目の工程</a:t>
                    </a:r>
                    <a:endParaRPr kumimoji="1" lang="en-US" altLang="ja-JP" dirty="0">
                      <a:latin typeface="ＭＳ Ｐゴシック" panose="020B0600070205080204" pitchFamily="50" charset="-128"/>
                    </a:endParaRPr>
                  </a:p>
                  <a:p>
                    <a:pPr algn="ctr"/>
                    <a:r>
                      <a:rPr lang="ja-JP" altLang="en-US" dirty="0">
                        <a:latin typeface="ＭＳ Ｐゴシック" panose="020B0600070205080204" pitchFamily="50" charset="-128"/>
                      </a:rPr>
                      <a:t>裁断・</a:t>
                    </a:r>
                    <a:r>
                      <a:rPr lang="ja-JP" altLang="en-US" sz="1800" u="none" strike="noStrike" dirty="0">
                        <a:effectLst/>
                        <a:latin typeface="ＭＳ Ｐゴシック" panose="020B0600070205080204" pitchFamily="50" charset="-128"/>
                        <a:ea typeface="ＭＳ Ｐゴシック" panose="020B0600070205080204" pitchFamily="50" charset="-128"/>
                      </a:rPr>
                      <a:t>縫製</a:t>
                    </a:r>
                    <a:endParaRPr kumimoji="1" lang="ja-JP" altLang="en-US" dirty="0">
                      <a:latin typeface="ＭＳ Ｐゴシック" panose="020B0600070205080204" pitchFamily="50" charset="-128"/>
                    </a:endParaRPr>
                  </a:p>
                </p:txBody>
              </p:sp>
              <p:sp>
                <p:nvSpPr>
                  <p:cNvPr id="25" name="矢印: 上カーブ 24">
                    <a:extLst>
                      <a:ext uri="{FF2B5EF4-FFF2-40B4-BE49-F238E27FC236}">
                        <a16:creationId xmlns:a16="http://schemas.microsoft.com/office/drawing/2014/main" id="{D9A4FD7D-93D3-89BD-0E3E-04808AB10E48}"/>
                      </a:ext>
                    </a:extLst>
                  </p:cNvPr>
                  <p:cNvSpPr/>
                  <p:nvPr/>
                </p:nvSpPr>
                <p:spPr>
                  <a:xfrm>
                    <a:off x="2349489" y="3153430"/>
                    <a:ext cx="1437968" cy="4572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759C7CC5-F247-1B39-B25F-4E8279B65A7C}"/>
                      </a:ext>
                    </a:extLst>
                  </p:cNvPr>
                  <p:cNvSpPr txBox="1"/>
                  <p:nvPr/>
                </p:nvSpPr>
                <p:spPr>
                  <a:xfrm>
                    <a:off x="2361190" y="3669654"/>
                    <a:ext cx="1454244" cy="646331"/>
                  </a:xfrm>
                  <a:prstGeom prst="rect">
                    <a:avLst/>
                  </a:prstGeom>
                  <a:noFill/>
                </p:spPr>
                <p:txBody>
                  <a:bodyPr wrap="none" rtlCol="0">
                    <a:spAutoFit/>
                  </a:bodyPr>
                  <a:lstStyle/>
                  <a:p>
                    <a:pPr algn="ctr"/>
                    <a:r>
                      <a:rPr kumimoji="1" lang="en-US" altLang="ja-JP" dirty="0">
                        <a:latin typeface="ＭＳ Ｐゴシック" panose="020B0600070205080204" pitchFamily="50" charset="-128"/>
                      </a:rPr>
                      <a:t>2</a:t>
                    </a:r>
                    <a:r>
                      <a:rPr lang="ja-JP" altLang="en-US" dirty="0">
                        <a:latin typeface="ＭＳ Ｐゴシック" panose="020B0600070205080204" pitchFamily="50" charset="-128"/>
                      </a:rPr>
                      <a:t>つ</a:t>
                    </a:r>
                    <a:r>
                      <a:rPr kumimoji="1" lang="ja-JP" altLang="en-US" dirty="0">
                        <a:latin typeface="ＭＳ Ｐゴシック" panose="020B0600070205080204" pitchFamily="50" charset="-128"/>
                      </a:rPr>
                      <a:t>目の工程</a:t>
                    </a:r>
                    <a:endParaRPr kumimoji="1" lang="en-US" altLang="ja-JP" dirty="0">
                      <a:latin typeface="ＭＳ Ｐゴシック" panose="020B0600070205080204" pitchFamily="50" charset="-128"/>
                    </a:endParaRPr>
                  </a:p>
                  <a:p>
                    <a:pPr algn="ctr"/>
                    <a:r>
                      <a:rPr lang="ja-JP" altLang="en-US" sz="1800" u="none" strike="noStrike" dirty="0">
                        <a:effectLst/>
                        <a:latin typeface="ＭＳ Ｐゴシック" panose="020B0600070205080204" pitchFamily="50" charset="-128"/>
                        <a:ea typeface="ＭＳ Ｐゴシック" panose="020B0600070205080204" pitchFamily="50" charset="-128"/>
                      </a:rPr>
                      <a:t>編立・製織</a:t>
                    </a:r>
                    <a:endParaRPr kumimoji="1" lang="ja-JP" altLang="en-US" dirty="0">
                      <a:latin typeface="ＭＳ Ｐゴシック" panose="020B0600070205080204" pitchFamily="50" charset="-128"/>
                    </a:endParaRPr>
                  </a:p>
                </p:txBody>
              </p:sp>
            </p:grpSp>
            <p:sp>
              <p:nvSpPr>
                <p:cNvPr id="28" name="矢印: 上カーブ 27">
                  <a:extLst>
                    <a:ext uri="{FF2B5EF4-FFF2-40B4-BE49-F238E27FC236}">
                      <a16:creationId xmlns:a16="http://schemas.microsoft.com/office/drawing/2014/main" id="{066CADD6-C046-591B-59BC-57B6FBF8E4FD}"/>
                    </a:ext>
                  </a:extLst>
                </p:cNvPr>
                <p:cNvSpPr/>
                <p:nvPr/>
              </p:nvSpPr>
              <p:spPr>
                <a:xfrm>
                  <a:off x="727218" y="3978594"/>
                  <a:ext cx="1437968" cy="4572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8C61836D-E425-6E78-2A3A-D2C60AE2B19C}"/>
                    </a:ext>
                  </a:extLst>
                </p:cNvPr>
                <p:cNvSpPr txBox="1"/>
                <p:nvPr/>
              </p:nvSpPr>
              <p:spPr>
                <a:xfrm>
                  <a:off x="725585" y="4482650"/>
                  <a:ext cx="1443024" cy="646331"/>
                </a:xfrm>
                <a:prstGeom prst="rect">
                  <a:avLst/>
                </a:prstGeom>
                <a:noFill/>
              </p:spPr>
              <p:txBody>
                <a:bodyPr wrap="none" rtlCol="0">
                  <a:spAutoFit/>
                </a:bodyPr>
                <a:lstStyle/>
                <a:p>
                  <a:pPr algn="ctr"/>
                  <a:r>
                    <a:rPr kumimoji="1" lang="en-US" altLang="ja-JP" dirty="0">
                      <a:latin typeface="ＭＳ Ｐゴシック" panose="020B0600070205080204" pitchFamily="50" charset="-128"/>
                    </a:rPr>
                    <a:t>1</a:t>
                  </a:r>
                  <a:r>
                    <a:rPr kumimoji="1" lang="ja-JP" altLang="en-US" dirty="0">
                      <a:latin typeface="ＭＳ Ｐゴシック" panose="020B0600070205080204" pitchFamily="50" charset="-128"/>
                    </a:rPr>
                    <a:t>つ目の工程</a:t>
                  </a:r>
                  <a:endParaRPr kumimoji="1" lang="en-US" altLang="ja-JP" dirty="0">
                    <a:latin typeface="ＭＳ Ｐゴシック" panose="020B0600070205080204" pitchFamily="50" charset="-128"/>
                  </a:endParaRPr>
                </a:p>
                <a:p>
                  <a:pPr algn="ctr"/>
                  <a:r>
                    <a:rPr lang="ja-JP" altLang="en-US" sz="1800" u="none" strike="noStrike" dirty="0">
                      <a:effectLst/>
                      <a:latin typeface="ＭＳ Ｐゴシック" panose="020B0600070205080204" pitchFamily="50" charset="-128"/>
                      <a:ea typeface="ＭＳ Ｐゴシック" panose="020B0600070205080204" pitchFamily="50" charset="-128"/>
                    </a:rPr>
                    <a:t>紡績・紡糸</a:t>
                  </a:r>
                  <a:endParaRPr kumimoji="1" lang="ja-JP" altLang="en-US" dirty="0">
                    <a:latin typeface="ＭＳ Ｐゴシック" panose="020B0600070205080204" pitchFamily="50" charset="-128"/>
                  </a:endParaRPr>
                </a:p>
              </p:txBody>
            </p:sp>
          </p:grpSp>
        </p:grpSp>
        <p:sp>
          <p:nvSpPr>
            <p:cNvPr id="11" name="テキスト ボックス 10">
              <a:extLst>
                <a:ext uri="{FF2B5EF4-FFF2-40B4-BE49-F238E27FC236}">
                  <a16:creationId xmlns:a16="http://schemas.microsoft.com/office/drawing/2014/main" id="{934E6135-42D0-A975-9E52-CE62C7CCA07E}"/>
                </a:ext>
              </a:extLst>
            </p:cNvPr>
            <p:cNvSpPr txBox="1"/>
            <p:nvPr/>
          </p:nvSpPr>
          <p:spPr>
            <a:xfrm>
              <a:off x="380180" y="1203598"/>
              <a:ext cx="2175596" cy="369332"/>
            </a:xfrm>
            <a:prstGeom prst="rect">
              <a:avLst/>
            </a:prstGeom>
            <a:noFill/>
          </p:spPr>
          <p:txBody>
            <a:bodyPr wrap="none" rtlCol="0">
              <a:spAutoFit/>
            </a:bodyPr>
            <a:lstStyle/>
            <a:p>
              <a:pPr marL="0" indent="0" fontAlgn="auto">
                <a:spcAft>
                  <a:spcPts val="0"/>
                </a:spcAft>
                <a:buFont typeface="Arial" panose="020B0604020202020204" pitchFamily="34" charset="0"/>
                <a:buNone/>
              </a:pPr>
              <a:r>
                <a:rPr lang="ja-JP" altLang="en-US" sz="1800" dirty="0">
                  <a:latin typeface="ＭＳ Ｐゴシック" panose="020B0600070205080204" pitchFamily="50" charset="-128"/>
                  <a:ea typeface="ＭＳ Ｐゴシック" panose="020B0600070205080204" pitchFamily="50" charset="-128"/>
                </a:rPr>
                <a:t>ウールスーツの場合</a:t>
              </a:r>
              <a:endParaRPr lang="en-US" altLang="ja-JP" sz="1800" dirty="0">
                <a:latin typeface="ＭＳ Ｐゴシック" panose="020B0600070205080204" pitchFamily="50" charset="-128"/>
                <a:ea typeface="ＭＳ Ｐゴシック" panose="020B0600070205080204" pitchFamily="50" charset="-128"/>
              </a:endParaRPr>
            </a:p>
          </p:txBody>
        </p:sp>
      </p:grpSp>
      <p:graphicFrame>
        <p:nvGraphicFramePr>
          <p:cNvPr id="38" name="表 37">
            <a:extLst>
              <a:ext uri="{FF2B5EF4-FFF2-40B4-BE49-F238E27FC236}">
                <a16:creationId xmlns:a16="http://schemas.microsoft.com/office/drawing/2014/main" id="{A1A2AD2E-20F7-84EE-A392-896C0C0BA959}"/>
              </a:ext>
            </a:extLst>
          </p:cNvPr>
          <p:cNvGraphicFramePr>
            <a:graphicFrameLocks noGrp="1"/>
          </p:cNvGraphicFramePr>
          <p:nvPr>
            <p:extLst>
              <p:ext uri="{D42A27DB-BD31-4B8C-83A1-F6EECF244321}">
                <p14:modId xmlns:p14="http://schemas.microsoft.com/office/powerpoint/2010/main" val="3543358989"/>
              </p:ext>
            </p:extLst>
          </p:nvPr>
        </p:nvGraphicFramePr>
        <p:xfrm>
          <a:off x="251520" y="3596610"/>
          <a:ext cx="8640960" cy="1135380"/>
        </p:xfrm>
        <a:graphic>
          <a:graphicData uri="http://schemas.openxmlformats.org/drawingml/2006/table">
            <a:tbl>
              <a:tblPr>
                <a:tableStyleId>{5C22544A-7EE6-4342-B048-85BDC9FD1C3A}</a:tableStyleId>
              </a:tblPr>
              <a:tblGrid>
                <a:gridCol w="3816424">
                  <a:extLst>
                    <a:ext uri="{9D8B030D-6E8A-4147-A177-3AD203B41FA5}">
                      <a16:colId xmlns:a16="http://schemas.microsoft.com/office/drawing/2014/main" val="1650135735"/>
                    </a:ext>
                  </a:extLst>
                </a:gridCol>
                <a:gridCol w="1656184">
                  <a:extLst>
                    <a:ext uri="{9D8B030D-6E8A-4147-A177-3AD203B41FA5}">
                      <a16:colId xmlns:a16="http://schemas.microsoft.com/office/drawing/2014/main" val="413277806"/>
                    </a:ext>
                  </a:extLst>
                </a:gridCol>
                <a:gridCol w="3168352">
                  <a:extLst>
                    <a:ext uri="{9D8B030D-6E8A-4147-A177-3AD203B41FA5}">
                      <a16:colId xmlns:a16="http://schemas.microsoft.com/office/drawing/2014/main" val="1943596523"/>
                    </a:ext>
                  </a:extLst>
                </a:gridCol>
              </a:tblGrid>
              <a:tr h="0">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　協　定</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原産地ルール</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必要な工程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39351516"/>
                  </a:ext>
                </a:extLst>
              </a:tr>
              <a:tr h="171450">
                <a:tc>
                  <a:txBody>
                    <a:bodyPr/>
                    <a:lstStyle/>
                    <a:p>
                      <a:pPr algn="l" fontAlgn="ctr"/>
                      <a:r>
                        <a:rPr lang="en-US" sz="1800" b="0" u="none" strike="noStrike" dirty="0">
                          <a:effectLst/>
                          <a:latin typeface="ＭＳ Ｐゴシック" panose="020B0600070205080204" pitchFamily="50" charset="-128"/>
                          <a:ea typeface="ＭＳ Ｐゴシック" panose="020B0600070205080204" pitchFamily="50" charset="-128"/>
                        </a:rPr>
                        <a:t> CPTPP</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３工程ルール</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紡績・紡糸＋編立・製織＋縫製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621383"/>
                  </a:ext>
                </a:extLst>
              </a:tr>
              <a:tr h="171450">
                <a:tc>
                  <a:txBody>
                    <a:bodyPr/>
                    <a:lstStyle/>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 </a:t>
                      </a:r>
                      <a:r>
                        <a:rPr lang="ja-JP" altLang="en-US" sz="1800" u="none" strike="noStrike" dirty="0">
                          <a:effectLst/>
                          <a:latin typeface="ＭＳ Ｐゴシック" panose="020B0600070205080204" pitchFamily="50" charset="-128"/>
                          <a:ea typeface="ＭＳ Ｐゴシック" panose="020B0600070205080204" pitchFamily="50" charset="-128"/>
                        </a:rPr>
                        <a:t>日アセアン</a:t>
                      </a:r>
                      <a:r>
                        <a:rPr lang="en-US" altLang="ja-JP" sz="1800" u="none" strike="noStrike" dirty="0">
                          <a:effectLst/>
                          <a:latin typeface="ＭＳ Ｐゴシック" panose="020B0600070205080204" pitchFamily="50" charset="-128"/>
                          <a:ea typeface="ＭＳ Ｐゴシック" panose="020B0600070205080204" pitchFamily="50" charset="-128"/>
                        </a:rPr>
                        <a:t>EPA</a:t>
                      </a:r>
                      <a:r>
                        <a:rPr lang="ja-JP" altLang="en-US" sz="1800" u="none" strike="noStrike" dirty="0">
                          <a:effectLst/>
                          <a:latin typeface="ＭＳ Ｐゴシック" panose="020B0600070205080204" pitchFamily="50" charset="-128"/>
                          <a:ea typeface="ＭＳ Ｐゴシック" panose="020B0600070205080204" pitchFamily="50" charset="-128"/>
                        </a:rPr>
                        <a:t>、日ベトナム</a:t>
                      </a:r>
                      <a:r>
                        <a:rPr lang="en-US" altLang="ja-JP" sz="1800" u="none" strike="noStrike" dirty="0">
                          <a:effectLst/>
                          <a:latin typeface="ＭＳ Ｐゴシック" panose="020B0600070205080204" pitchFamily="50" charset="-128"/>
                          <a:ea typeface="ＭＳ Ｐゴシック" panose="020B0600070205080204" pitchFamily="50" charset="-128"/>
                        </a:rPr>
                        <a:t>EPA</a:t>
                      </a:r>
                      <a:r>
                        <a:rPr lang="ja-JP" altLang="en-US" sz="1800" u="none" strike="noStrike" dirty="0">
                          <a:effectLst/>
                          <a:latin typeface="ＭＳ Ｐゴシック" panose="020B0600070205080204" pitchFamily="50" charset="-128"/>
                          <a:ea typeface="ＭＳ Ｐゴシック" panose="020B0600070205080204" pitchFamily="50" charset="-128"/>
                        </a:rPr>
                        <a:t>など</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２工程ルール</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編立・製織＋縫製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407332"/>
                  </a:ext>
                </a:extLst>
              </a:tr>
              <a:tr h="171450">
                <a:tc>
                  <a:txBody>
                    <a:bodyPr/>
                    <a:lstStyle/>
                    <a:p>
                      <a:pPr algn="l" fontAlgn="ctr"/>
                      <a:r>
                        <a:rPr lang="en-US" sz="1800" u="none" strike="noStrike" dirty="0">
                          <a:effectLst/>
                          <a:latin typeface="ＭＳ Ｐゴシック" panose="020B0600070205080204" pitchFamily="50" charset="-128"/>
                          <a:ea typeface="ＭＳ Ｐゴシック" panose="020B0600070205080204" pitchFamily="50" charset="-128"/>
                        </a:rPr>
                        <a:t> RCEP</a:t>
                      </a:r>
                      <a:r>
                        <a:rPr lang="ja-JP" altLang="en-US" sz="1800" u="none" strike="noStrike" dirty="0">
                          <a:effectLst/>
                          <a:latin typeface="ＭＳ Ｐゴシック" panose="020B0600070205080204" pitchFamily="50" charset="-128"/>
                          <a:ea typeface="ＭＳ Ｐゴシック" panose="020B0600070205080204" pitchFamily="50" charset="-128"/>
                        </a:rPr>
                        <a:t>協定</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１工程ルール</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裁断・縫製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671796"/>
                  </a:ext>
                </a:extLst>
              </a:tr>
            </a:tbl>
          </a:graphicData>
        </a:graphic>
      </p:graphicFrame>
      <p:pic>
        <p:nvPicPr>
          <p:cNvPr id="52" name="Picture 8" descr="羊毛のテクスチャのクローズアップ">
            <a:extLst>
              <a:ext uri="{FF2B5EF4-FFF2-40B4-BE49-F238E27FC236}">
                <a16:creationId xmlns:a16="http://schemas.microsoft.com/office/drawing/2014/main" id="{D3B99B38-B300-1EE7-4AF0-F00E2FB85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63639"/>
            <a:ext cx="72008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糸紡ぎの写真素材｜写真素材なら「写真AC」無料（フリー ...">
            <a:extLst>
              <a:ext uri="{FF2B5EF4-FFF2-40B4-BE49-F238E27FC236}">
                <a16:creationId xmlns:a16="http://schemas.microsoft.com/office/drawing/2014/main" id="{AD8618CB-D9F9-C402-1123-8D2A07CA3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0" y="1563638"/>
            <a:ext cx="720082" cy="432048"/>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a:extLst>
              <a:ext uri="{FF2B5EF4-FFF2-40B4-BE49-F238E27FC236}">
                <a16:creationId xmlns:a16="http://schemas.microsoft.com/office/drawing/2014/main" id="{E705CF95-A262-45D3-FB8D-0B95ACD96F7A}"/>
              </a:ext>
            </a:extLst>
          </p:cNvPr>
          <p:cNvPicPr>
            <a:picLocks noChangeAspect="1"/>
          </p:cNvPicPr>
          <p:nvPr/>
        </p:nvPicPr>
        <p:blipFill>
          <a:blip r:embed="rId4"/>
          <a:stretch>
            <a:fillRect/>
          </a:stretch>
        </p:blipFill>
        <p:spPr>
          <a:xfrm>
            <a:off x="3635896" y="1563638"/>
            <a:ext cx="720080" cy="432049"/>
          </a:xfrm>
          <a:prstGeom prst="rect">
            <a:avLst/>
          </a:prstGeom>
        </p:spPr>
      </p:pic>
      <p:pic>
        <p:nvPicPr>
          <p:cNvPr id="55" name="Picture 12" descr="青いスーツのビジネスマンのクローズアップは、灰色の背景に考えている">
            <a:extLst>
              <a:ext uri="{FF2B5EF4-FFF2-40B4-BE49-F238E27FC236}">
                <a16:creationId xmlns:a16="http://schemas.microsoft.com/office/drawing/2014/main" id="{09305539-155E-DD78-2557-ABC133D72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563638"/>
            <a:ext cx="720080" cy="42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31814"/>
      </p:ext>
    </p:extLst>
  </p:cSld>
  <p:clrMapOvr>
    <a:masterClrMapping/>
  </p:clrMapOvr>
</p:sld>
</file>

<file path=ppt/theme/theme1.xml><?xml version="1.0" encoding="utf-8"?>
<a:theme xmlns:a="http://schemas.openxmlformats.org/drawingml/2006/main" name="デザインの設定">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13892</TotalTime>
  <Words>2703</Words>
  <Application>Microsoft Office PowerPoint</Application>
  <PresentationFormat>画面に合わせる (16:9)</PresentationFormat>
  <Paragraphs>313</Paragraphs>
  <Slides>14</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14</vt:i4>
      </vt:variant>
    </vt:vector>
  </HeadingPairs>
  <TitlesOfParts>
    <vt:vector size="24" baseType="lpstr">
      <vt:lpstr>Meiryo UI</vt:lpstr>
      <vt:lpstr>ＭＳ Ｐゴシック</vt:lpstr>
      <vt:lpstr>ＭＳ ゴシック</vt:lpstr>
      <vt:lpstr>メイリオ</vt:lpstr>
      <vt:lpstr>Arial</vt:lpstr>
      <vt:lpstr>Calibri</vt:lpstr>
      <vt:lpstr>Calibri Light</vt:lpstr>
      <vt:lpstr>Wingdings</vt:lpstr>
      <vt:lpstr>デザインの設定</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gyomu-netbook</dc:creator>
  <cp:lastModifiedBy>jtia-kamiya</cp:lastModifiedBy>
  <cp:revision>680</cp:revision>
  <cp:lastPrinted>2025-02-24T01:37:26Z</cp:lastPrinted>
  <dcterms:created xsi:type="dcterms:W3CDTF">2013-06-18T12:18:21Z</dcterms:created>
  <dcterms:modified xsi:type="dcterms:W3CDTF">2025-02-24T02:38:47Z</dcterms:modified>
</cp:coreProperties>
</file>